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412" r:id="rId3"/>
    <p:sldId id="414" r:id="rId4"/>
    <p:sldId id="413" r:id="rId5"/>
    <p:sldId id="346" r:id="rId6"/>
    <p:sldId id="396" r:id="rId7"/>
    <p:sldId id="395" r:id="rId8"/>
    <p:sldId id="260" r:id="rId9"/>
    <p:sldId id="422" r:id="rId10"/>
    <p:sldId id="262" r:id="rId11"/>
    <p:sldId id="259" r:id="rId12"/>
    <p:sldId id="261" r:id="rId13"/>
    <p:sldId id="423" r:id="rId14"/>
    <p:sldId id="264" r:id="rId15"/>
    <p:sldId id="265" r:id="rId16"/>
    <p:sldId id="257" r:id="rId17"/>
    <p:sldId id="258" r:id="rId18"/>
    <p:sldId id="263" r:id="rId19"/>
    <p:sldId id="397" r:id="rId20"/>
    <p:sldId id="406" r:id="rId21"/>
    <p:sldId id="402" r:id="rId22"/>
    <p:sldId id="405" r:id="rId23"/>
    <p:sldId id="407" r:id="rId24"/>
    <p:sldId id="404" r:id="rId25"/>
    <p:sldId id="398" r:id="rId26"/>
    <p:sldId id="399" r:id="rId27"/>
    <p:sldId id="403" r:id="rId28"/>
    <p:sldId id="400" r:id="rId29"/>
    <p:sldId id="401" r:id="rId30"/>
    <p:sldId id="408" r:id="rId31"/>
    <p:sldId id="409" r:id="rId32"/>
    <p:sldId id="415" r:id="rId33"/>
    <p:sldId id="418" r:id="rId34"/>
    <p:sldId id="419" r:id="rId35"/>
    <p:sldId id="420" r:id="rId36"/>
    <p:sldId id="421" r:id="rId37"/>
    <p:sldId id="410" r:id="rId38"/>
    <p:sldId id="416" r:id="rId39"/>
    <p:sldId id="417" r:id="rId40"/>
    <p:sldId id="424" r:id="rId41"/>
    <p:sldId id="267" r:id="rId42"/>
    <p:sldId id="266" r:id="rId43"/>
    <p:sldId id="268" r:id="rId44"/>
    <p:sldId id="269" r:id="rId45"/>
    <p:sldId id="270" r:id="rId46"/>
    <p:sldId id="272" r:id="rId47"/>
    <p:sldId id="271" r:id="rId48"/>
    <p:sldId id="273" r:id="rId49"/>
    <p:sldId id="274" r:id="rId50"/>
    <p:sldId id="275" r:id="rId51"/>
    <p:sldId id="27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54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84"/>
  </p:normalViewPr>
  <p:slideViewPr>
    <p:cSldViewPr snapToGrid="0">
      <p:cViewPr>
        <p:scale>
          <a:sx n="110" d="100"/>
          <a:sy n="110" d="100"/>
        </p:scale>
        <p:origin x="63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F9311-560B-104C-BB76-C29FF241270B}" type="datetimeFigureOut">
              <a:rPr lang="en-US" smtClean="0"/>
              <a:t>5/2/23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E32E1A-6A68-2642-A0B9-624972BF3208}" type="slidenum">
              <a:rPr lang="en-US" smtClean="0"/>
              <a:t>‹#›</a:t>
            </a:fld>
            <a:endParaRPr lang="en-US"/>
          </a:p>
        </p:txBody>
      </p:sp>
    </p:spTree>
    <p:extLst>
      <p:ext uri="{BB962C8B-B14F-4D97-AF65-F5344CB8AC3E}">
        <p14:creationId xmlns:p14="http://schemas.microsoft.com/office/powerpoint/2010/main" val="1041451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E32E1A-6A68-2642-A0B9-624972BF3208}" type="slidenum">
              <a:rPr lang="en-US" smtClean="0"/>
              <a:t>39</a:t>
            </a:fld>
            <a:endParaRPr lang="en-US"/>
          </a:p>
        </p:txBody>
      </p:sp>
    </p:spTree>
    <p:extLst>
      <p:ext uri="{BB962C8B-B14F-4D97-AF65-F5344CB8AC3E}">
        <p14:creationId xmlns:p14="http://schemas.microsoft.com/office/powerpoint/2010/main" val="1485426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E9EBD-0F56-DA6A-A931-3D8C097F4A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50AE54-4991-C0C4-C285-89BBBB3700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E0A09-1491-2E19-3561-7F13E3F3BB03}"/>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5" name="Footer Placeholder 4">
            <a:extLst>
              <a:ext uri="{FF2B5EF4-FFF2-40B4-BE49-F238E27FC236}">
                <a16:creationId xmlns:a16="http://schemas.microsoft.com/office/drawing/2014/main" id="{FDBB3893-F850-1505-16DD-0ECC9C0B8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70377-0A05-A606-0D0C-DCB20CFE97BB}"/>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2008334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0D2F-3E52-EB62-5F3B-8B25F68D7C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E5B64C-5900-D2C7-7551-F3478B8402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3171B-F8BB-0FB3-60A3-77CE9B62EB0E}"/>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5" name="Footer Placeholder 4">
            <a:extLst>
              <a:ext uri="{FF2B5EF4-FFF2-40B4-BE49-F238E27FC236}">
                <a16:creationId xmlns:a16="http://schemas.microsoft.com/office/drawing/2014/main" id="{1F198D80-D02E-A57B-62DA-55C3C925EA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D1324-CE06-66C5-C10A-5043258D8EC4}"/>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1628000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AF41AC-59E9-4E02-2E33-D0A63BDE6F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686B0D-0461-AB84-82F2-D85B151354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16EA09-B24E-8932-8E98-4F25D088D564}"/>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5" name="Footer Placeholder 4">
            <a:extLst>
              <a:ext uri="{FF2B5EF4-FFF2-40B4-BE49-F238E27FC236}">
                <a16:creationId xmlns:a16="http://schemas.microsoft.com/office/drawing/2014/main" id="{B223E58F-4356-1FA5-4DF4-654AD8ADD6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B888D-F05C-0227-AB74-A67CA8B62A60}"/>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3392641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A254-283E-1667-D0A6-B14B6D7001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620B2-B58C-A8E0-77AD-23E8D07C64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729EAF-FA3B-CAD6-9463-92D4DFCBFC6C}"/>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5" name="Footer Placeholder 4">
            <a:extLst>
              <a:ext uri="{FF2B5EF4-FFF2-40B4-BE49-F238E27FC236}">
                <a16:creationId xmlns:a16="http://schemas.microsoft.com/office/drawing/2014/main" id="{2FD7BFE4-3FF4-ADE2-3609-87A3F09BD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7ED7DF-FF36-47C8-712F-F563DDBC536F}"/>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3963601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0CCAA-FAE2-93E4-B091-21D68CA1EC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7E582E-0E21-7BC6-EDC5-12FF7E871C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5A54368-8EC3-BEB5-9670-30AFF907D2A7}"/>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5" name="Footer Placeholder 4">
            <a:extLst>
              <a:ext uri="{FF2B5EF4-FFF2-40B4-BE49-F238E27FC236}">
                <a16:creationId xmlns:a16="http://schemas.microsoft.com/office/drawing/2014/main" id="{837D831E-5D34-0B08-CC99-81E68DFA0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CBF54-2FC9-F30F-244B-46B851AFA5BF}"/>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570927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1B78F-01C1-6B3E-5D38-F067174B60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37671F-2CC1-92D5-3DDC-59B74FEFE8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4FD4C9-6D2B-6EF7-F753-B169CF6EE6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0DE6E17-0B2A-D26D-DCF2-69DAE64BB834}"/>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6" name="Footer Placeholder 5">
            <a:extLst>
              <a:ext uri="{FF2B5EF4-FFF2-40B4-BE49-F238E27FC236}">
                <a16:creationId xmlns:a16="http://schemas.microsoft.com/office/drawing/2014/main" id="{084C370A-5FFB-8A76-F4CF-C2B4AC61CC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9E4D6-E154-61AD-21E8-E178DF222499}"/>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542761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BA6E5-151B-1047-C865-C5FF10CAC6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D938AF8-3FCE-F9C1-1927-A14F866A30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A8EE6-D549-C088-84C0-323A156F5A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B33135-0E7B-377F-89A9-B9C1A89F78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A9E0F9-A8DF-27CC-4580-7ACF376CAD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BFF5E1-9207-BC89-29F4-0AC999E76807}"/>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8" name="Footer Placeholder 7">
            <a:extLst>
              <a:ext uri="{FF2B5EF4-FFF2-40B4-BE49-F238E27FC236}">
                <a16:creationId xmlns:a16="http://schemas.microsoft.com/office/drawing/2014/main" id="{A4C2DF7A-B02B-0747-226E-7A725C059B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7068E4-1017-44FF-5630-BDA0112038E7}"/>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1714165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997EF-76B5-899B-1C4B-DE22A3217C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C2AE40-DB5F-92C9-9646-738592B0E360}"/>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4" name="Footer Placeholder 3">
            <a:extLst>
              <a:ext uri="{FF2B5EF4-FFF2-40B4-BE49-F238E27FC236}">
                <a16:creationId xmlns:a16="http://schemas.microsoft.com/office/drawing/2014/main" id="{2F82849C-A5D7-661E-6578-ED78D1C411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4E8EF2-5A6B-5E8B-7B8F-D61BA5105D41}"/>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724863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EE27B3-5839-2D6C-C34E-A4F3B256EAAA}"/>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3" name="Footer Placeholder 2">
            <a:extLst>
              <a:ext uri="{FF2B5EF4-FFF2-40B4-BE49-F238E27FC236}">
                <a16:creationId xmlns:a16="http://schemas.microsoft.com/office/drawing/2014/main" id="{D6741F2B-D5FD-DD10-F107-9087DD7FE8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01A4CD-0619-1B9B-8F75-4059E366FC53}"/>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1048709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5679-8B07-2570-5EC9-214746679F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F3DCE5-01A8-9815-89A9-D4074F2BD6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B4056A-5396-D20F-0250-E4F014214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85BB4-8E9A-0799-072B-E0C5ACD5D70B}"/>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6" name="Footer Placeholder 5">
            <a:extLst>
              <a:ext uri="{FF2B5EF4-FFF2-40B4-BE49-F238E27FC236}">
                <a16:creationId xmlns:a16="http://schemas.microsoft.com/office/drawing/2014/main" id="{07F7F2C9-D525-C482-F85D-6787DD380D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DE51F0-4632-5F5D-301B-94409CEBAB02}"/>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254590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2884-9B64-188A-F54A-FD02CA31C6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EB214B-69DD-6316-4B01-341713F6A3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9414225-8ECE-3F6F-92DA-E86288BCFE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998AD1-B3F5-AF8D-6B66-DFFF35F550DB}"/>
              </a:ext>
            </a:extLst>
          </p:cNvPr>
          <p:cNvSpPr>
            <a:spLocks noGrp="1"/>
          </p:cNvSpPr>
          <p:nvPr>
            <p:ph type="dt" sz="half" idx="10"/>
          </p:nvPr>
        </p:nvSpPr>
        <p:spPr/>
        <p:txBody>
          <a:bodyPr/>
          <a:lstStyle/>
          <a:p>
            <a:fld id="{FDB3E7C8-4098-4143-8561-34DB6B262267}" type="datetimeFigureOut">
              <a:rPr lang="en-US" smtClean="0"/>
              <a:t>5/2/23</a:t>
            </a:fld>
            <a:endParaRPr lang="en-US"/>
          </a:p>
        </p:txBody>
      </p:sp>
      <p:sp>
        <p:nvSpPr>
          <p:cNvPr id="6" name="Footer Placeholder 5">
            <a:extLst>
              <a:ext uri="{FF2B5EF4-FFF2-40B4-BE49-F238E27FC236}">
                <a16:creationId xmlns:a16="http://schemas.microsoft.com/office/drawing/2014/main" id="{94533972-9636-97BF-737B-7E95E6D393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1D7DA5-0CE8-1776-FBFA-10C0236A6EA8}"/>
              </a:ext>
            </a:extLst>
          </p:cNvPr>
          <p:cNvSpPr>
            <a:spLocks noGrp="1"/>
          </p:cNvSpPr>
          <p:nvPr>
            <p:ph type="sldNum" sz="quarter" idx="12"/>
          </p:nvPr>
        </p:nvSpPr>
        <p:spPr/>
        <p:txBody>
          <a:bodyPr/>
          <a:lstStyle/>
          <a:p>
            <a:fld id="{0620F473-4B3D-3E48-8BC1-569FC8931DC7}" type="slidenum">
              <a:rPr lang="en-US" smtClean="0"/>
              <a:t>‹#›</a:t>
            </a:fld>
            <a:endParaRPr lang="en-US"/>
          </a:p>
        </p:txBody>
      </p:sp>
    </p:spTree>
    <p:extLst>
      <p:ext uri="{BB962C8B-B14F-4D97-AF65-F5344CB8AC3E}">
        <p14:creationId xmlns:p14="http://schemas.microsoft.com/office/powerpoint/2010/main" val="359829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1C52DB-F3F6-2AF1-AE93-89C3D99B98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AF3ECF-48AA-506C-1F16-C8FF2E8A2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83C51-31B4-1B4A-6B0C-41FA82EF8D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B3E7C8-4098-4143-8561-34DB6B262267}" type="datetimeFigureOut">
              <a:rPr lang="en-US" smtClean="0"/>
              <a:t>5/2/23</a:t>
            </a:fld>
            <a:endParaRPr lang="en-US"/>
          </a:p>
        </p:txBody>
      </p:sp>
      <p:sp>
        <p:nvSpPr>
          <p:cNvPr id="5" name="Footer Placeholder 4">
            <a:extLst>
              <a:ext uri="{FF2B5EF4-FFF2-40B4-BE49-F238E27FC236}">
                <a16:creationId xmlns:a16="http://schemas.microsoft.com/office/drawing/2014/main" id="{1CF3F653-59EB-8E4E-B934-7C448BCA08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9E6D10-1E70-025B-26CC-C01748B126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0F473-4B3D-3E48-8BC1-569FC8931DC7}" type="slidenum">
              <a:rPr lang="en-US" smtClean="0"/>
              <a:t>‹#›</a:t>
            </a:fld>
            <a:endParaRPr lang="en-US"/>
          </a:p>
        </p:txBody>
      </p:sp>
    </p:spTree>
    <p:extLst>
      <p:ext uri="{BB962C8B-B14F-4D97-AF65-F5344CB8AC3E}">
        <p14:creationId xmlns:p14="http://schemas.microsoft.com/office/powerpoint/2010/main" val="2787019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6.jpeg"/></Relationships>
</file>

<file path=ppt/slides/_rels/slide3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25.jpe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61.jpg"/><Relationship Id="rId7" Type="http://schemas.openxmlformats.org/officeDocument/2006/relationships/image" Target="../media/image15.jpe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22.jpeg"/><Relationship Id="rId4" Type="http://schemas.openxmlformats.org/officeDocument/2006/relationships/image" Target="../media/image62.jpg"/></Relationships>
</file>

<file path=ppt/slides/_rels/slide4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17.jpeg"/><Relationship Id="rId4" Type="http://schemas.openxmlformats.org/officeDocument/2006/relationships/image" Target="../media/image15.jpe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sv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3.jpg"/><Relationship Id="rId5" Type="http://schemas.openxmlformats.org/officeDocument/2006/relationships/image" Target="../media/image7.jpeg"/><Relationship Id="rId10" Type="http://schemas.openxmlformats.org/officeDocument/2006/relationships/image" Target="../media/image12.jpg"/><Relationship Id="rId4" Type="http://schemas.openxmlformats.org/officeDocument/2006/relationships/image" Target="../media/image6.jpe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jpeg"/><Relationship Id="rId11" Type="http://schemas.openxmlformats.org/officeDocument/2006/relationships/image" Target="../media/image23.jpe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BEB33F-CD0C-EAF6-1E65-5B6D42E965E5}"/>
              </a:ext>
            </a:extLst>
          </p:cNvPr>
          <p:cNvSpPr txBox="1"/>
          <p:nvPr/>
        </p:nvSpPr>
        <p:spPr>
          <a:xfrm>
            <a:off x="869796" y="646771"/>
            <a:ext cx="925253" cy="769441"/>
          </a:xfrm>
          <a:prstGeom prst="rect">
            <a:avLst/>
          </a:prstGeom>
          <a:noFill/>
        </p:spPr>
        <p:txBody>
          <a:bodyPr wrap="none" rtlCol="0">
            <a:spAutoFit/>
          </a:bodyPr>
          <a:lstStyle/>
          <a:p>
            <a:r>
              <a:rPr lang="en-US" sz="4400" dirty="0"/>
              <a:t>RIP</a:t>
            </a:r>
          </a:p>
        </p:txBody>
      </p:sp>
      <p:sp>
        <p:nvSpPr>
          <p:cNvPr id="5" name="TextBox 4">
            <a:extLst>
              <a:ext uri="{FF2B5EF4-FFF2-40B4-BE49-F238E27FC236}">
                <a16:creationId xmlns:a16="http://schemas.microsoft.com/office/drawing/2014/main" id="{3E29B0CD-55D1-797D-0F5B-51A6CB59676E}"/>
              </a:ext>
            </a:extLst>
          </p:cNvPr>
          <p:cNvSpPr txBox="1"/>
          <p:nvPr/>
        </p:nvSpPr>
        <p:spPr>
          <a:xfrm>
            <a:off x="1505415" y="2375210"/>
            <a:ext cx="5881162" cy="1815882"/>
          </a:xfrm>
          <a:prstGeom prst="rect">
            <a:avLst/>
          </a:prstGeom>
          <a:noFill/>
        </p:spPr>
        <p:txBody>
          <a:bodyPr wrap="none" rtlCol="0">
            <a:spAutoFit/>
          </a:bodyPr>
          <a:lstStyle/>
          <a:p>
            <a:r>
              <a:rPr lang="en-US" sz="2800" dirty="0"/>
              <a:t>-community ecology project</a:t>
            </a:r>
          </a:p>
          <a:p>
            <a:r>
              <a:rPr lang="en-US" sz="2800" dirty="0"/>
              <a:t>-GBS project</a:t>
            </a:r>
          </a:p>
          <a:p>
            <a:r>
              <a:rPr lang="en-US" sz="2800" dirty="0"/>
              <a:t>-spatial analysis</a:t>
            </a:r>
          </a:p>
          <a:p>
            <a:r>
              <a:rPr lang="en-US" sz="2800" dirty="0"/>
              <a:t>-Host-associated differentiation project</a:t>
            </a:r>
          </a:p>
        </p:txBody>
      </p:sp>
    </p:spTree>
    <p:extLst>
      <p:ext uri="{BB962C8B-B14F-4D97-AF65-F5344CB8AC3E}">
        <p14:creationId xmlns:p14="http://schemas.microsoft.com/office/powerpoint/2010/main" val="231326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ABCBB-FC2E-C769-DBBB-450BC5E444C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64E589-B143-D8DC-3EA9-B87CD98601D9}"/>
              </a:ext>
            </a:extLst>
          </p:cNvPr>
          <p:cNvSpPr>
            <a:spLocks noGrp="1"/>
          </p:cNvSpPr>
          <p:nvPr>
            <p:ph idx="1"/>
          </p:nvPr>
        </p:nvSpPr>
        <p:spPr/>
        <p:txBody>
          <a:bodyPr/>
          <a:lstStyle/>
          <a:p>
            <a:r>
              <a:rPr lang="en-US" dirty="0"/>
              <a:t>Parameters: m5 M3 n3 </a:t>
            </a:r>
          </a:p>
          <a:p>
            <a:r>
              <a:rPr lang="en-US" dirty="0"/>
              <a:t>hard filter to minimum depth of 5, and minimum genotype quality of 30</a:t>
            </a:r>
          </a:p>
          <a:p>
            <a:r>
              <a:rPr lang="en-US" dirty="0"/>
              <a:t>filter </a:t>
            </a:r>
            <a:r>
              <a:rPr lang="en-US" dirty="0" err="1"/>
              <a:t>vcf</a:t>
            </a:r>
            <a:r>
              <a:rPr lang="en-US" dirty="0"/>
              <a:t> by the max depth cutoff of 100</a:t>
            </a:r>
          </a:p>
          <a:p>
            <a:r>
              <a:rPr lang="en-US" dirty="0"/>
              <a:t>3 samples above a 0.6 missing data</a:t>
            </a:r>
          </a:p>
          <a:p>
            <a:r>
              <a:rPr lang="en-US" dirty="0"/>
              <a:t>cutoff resulting in an acceptable amount of missing data in each sample</a:t>
            </a:r>
          </a:p>
          <a:p>
            <a:r>
              <a:rPr lang="en-US" dirty="0"/>
              <a:t>Processed variant: from 26023 to 23625</a:t>
            </a:r>
          </a:p>
        </p:txBody>
      </p:sp>
    </p:spTree>
    <p:extLst>
      <p:ext uri="{BB962C8B-B14F-4D97-AF65-F5344CB8AC3E}">
        <p14:creationId xmlns:p14="http://schemas.microsoft.com/office/powerpoint/2010/main" val="394224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6675E-85B4-1C4D-C989-F9AB55E2DF9C}"/>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all</a:t>
            </a:r>
          </a:p>
        </p:txBody>
      </p:sp>
      <p:pic>
        <p:nvPicPr>
          <p:cNvPr id="5" name="Content Placeholder 4">
            <a:extLst>
              <a:ext uri="{FF2B5EF4-FFF2-40B4-BE49-F238E27FC236}">
                <a16:creationId xmlns:a16="http://schemas.microsoft.com/office/drawing/2014/main" id="{3B336472-743C-20ED-8B1D-6252E7B48AD4}"/>
              </a:ext>
            </a:extLst>
          </p:cNvPr>
          <p:cNvPicPr>
            <a:picLocks noGrp="1" noChangeAspect="1"/>
          </p:cNvPicPr>
          <p:nvPr>
            <p:ph idx="1"/>
          </p:nvPr>
        </p:nvPicPr>
        <p:blipFill>
          <a:blip r:embed="rId2"/>
          <a:stretch>
            <a:fillRect/>
          </a:stretch>
        </p:blipFill>
        <p:spPr>
          <a:xfrm>
            <a:off x="115503" y="2083151"/>
            <a:ext cx="5948414" cy="4206669"/>
          </a:xfrm>
          <a:prstGeom prst="rect">
            <a:avLst/>
          </a:prstGeom>
        </p:spPr>
      </p:pic>
      <p:pic>
        <p:nvPicPr>
          <p:cNvPr id="7" name="Picture 6">
            <a:extLst>
              <a:ext uri="{FF2B5EF4-FFF2-40B4-BE49-F238E27FC236}">
                <a16:creationId xmlns:a16="http://schemas.microsoft.com/office/drawing/2014/main" id="{BBC540EB-A58A-AB4B-4796-87E21FCADB2E}"/>
              </a:ext>
            </a:extLst>
          </p:cNvPr>
          <p:cNvPicPr>
            <a:picLocks noChangeAspect="1"/>
          </p:cNvPicPr>
          <p:nvPr/>
        </p:nvPicPr>
        <p:blipFill>
          <a:blip r:embed="rId3"/>
          <a:stretch>
            <a:fillRect/>
          </a:stretch>
        </p:blipFill>
        <p:spPr>
          <a:xfrm>
            <a:off x="6172450" y="2056682"/>
            <a:ext cx="5948414" cy="4206669"/>
          </a:xfrm>
          <a:prstGeom prst="rect">
            <a:avLst/>
          </a:prstGeom>
        </p:spPr>
      </p:pic>
    </p:spTree>
    <p:extLst>
      <p:ext uri="{BB962C8B-B14F-4D97-AF65-F5344CB8AC3E}">
        <p14:creationId xmlns:p14="http://schemas.microsoft.com/office/powerpoint/2010/main" val="3244283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92E8-313A-F24E-4613-0192056B75F9}"/>
              </a:ext>
            </a:extLst>
          </p:cNvPr>
          <p:cNvSpPr>
            <a:spLocks noGrp="1"/>
          </p:cNvSpPr>
          <p:nvPr>
            <p:ph type="title"/>
          </p:nvPr>
        </p:nvSpPr>
        <p:spPr>
          <a:xfrm>
            <a:off x="407058" y="0"/>
            <a:ext cx="1511043" cy="903564"/>
          </a:xfrm>
        </p:spPr>
        <p:txBody>
          <a:bodyPr>
            <a:normAutofit/>
          </a:bodyPr>
          <a:lstStyle/>
          <a:p>
            <a:r>
              <a:rPr lang="en-US" sz="4000" dirty="0"/>
              <a:t>DAPC</a:t>
            </a:r>
          </a:p>
        </p:txBody>
      </p:sp>
      <p:graphicFrame>
        <p:nvGraphicFramePr>
          <p:cNvPr id="8" name="Content Placeholder 7">
            <a:extLst>
              <a:ext uri="{FF2B5EF4-FFF2-40B4-BE49-F238E27FC236}">
                <a16:creationId xmlns:a16="http://schemas.microsoft.com/office/drawing/2014/main" id="{D5821AC7-D0C3-5869-FB73-7368479DD8C7}"/>
              </a:ext>
            </a:extLst>
          </p:cNvPr>
          <p:cNvGraphicFramePr>
            <a:graphicFrameLocks noGrp="1"/>
          </p:cNvGraphicFramePr>
          <p:nvPr>
            <p:ph idx="1"/>
          </p:nvPr>
        </p:nvGraphicFramePr>
        <p:xfrm>
          <a:off x="1604192" y="849793"/>
          <a:ext cx="2872439" cy="1773555"/>
        </p:xfrm>
        <a:graphic>
          <a:graphicData uri="http://schemas.openxmlformats.org/drawingml/2006/table">
            <a:tbl>
              <a:tblPr>
                <a:tableStyleId>{5C22544A-7EE6-4342-B048-85BDC9FD1C3A}</a:tableStyleId>
              </a:tblPr>
              <a:tblGrid>
                <a:gridCol w="184270">
                  <a:extLst>
                    <a:ext uri="{9D8B030D-6E8A-4147-A177-3AD203B41FA5}">
                      <a16:colId xmlns:a16="http://schemas.microsoft.com/office/drawing/2014/main" val="3740686021"/>
                    </a:ext>
                  </a:extLst>
                </a:gridCol>
                <a:gridCol w="2688169">
                  <a:extLst>
                    <a:ext uri="{9D8B030D-6E8A-4147-A177-3AD203B41FA5}">
                      <a16:colId xmlns:a16="http://schemas.microsoft.com/office/drawing/2014/main" val="3697281759"/>
                    </a:ext>
                  </a:extLst>
                </a:gridCol>
              </a:tblGrid>
              <a:tr h="203200">
                <a:tc>
                  <a:txBody>
                    <a:bodyPr/>
                    <a:lstStyle/>
                    <a:p>
                      <a:pPr algn="r" fontAlgn="b"/>
                      <a:r>
                        <a:rPr lang="en-US" sz="1600" u="none" strike="noStrike">
                          <a:effectLst/>
                        </a:rPr>
                        <a:t>1</a:t>
                      </a:r>
                      <a:endParaRPr lang="en-US" sz="16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US" sz="1600" u="none" strike="noStrike" dirty="0">
                          <a:effectLst/>
                        </a:rPr>
                        <a:t>Reno</a:t>
                      </a:r>
                      <a:endParaRPr lang="en-US" sz="16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115390884"/>
                  </a:ext>
                </a:extLst>
              </a:tr>
              <a:tr h="203200">
                <a:tc>
                  <a:txBody>
                    <a:bodyPr/>
                    <a:lstStyle/>
                    <a:p>
                      <a:pPr algn="r" fontAlgn="b"/>
                      <a:r>
                        <a:rPr lang="en-US" sz="1600" u="none" strike="noStrike" dirty="0">
                          <a:effectLst/>
                        </a:rPr>
                        <a:t>2</a:t>
                      </a:r>
                      <a:endParaRPr lang="en-US" sz="1600" b="1" i="0" u="none" strike="noStrike" dirty="0">
                        <a:solidFill>
                          <a:srgbClr val="000000"/>
                        </a:solidFill>
                        <a:effectLst/>
                        <a:latin typeface="Lucida Grande" panose="020B0600040502020204" pitchFamily="34" charset="0"/>
                      </a:endParaRPr>
                    </a:p>
                  </a:txBody>
                  <a:tcPr marL="9525" marR="9525" marT="9525" marB="0" anchor="b"/>
                </a:tc>
                <a:tc>
                  <a:txBody>
                    <a:bodyPr/>
                    <a:lstStyle/>
                    <a:p>
                      <a:pPr algn="l" fontAlgn="b"/>
                      <a:r>
                        <a:rPr lang="en-US" sz="1600" u="none" strike="noStrike" dirty="0">
                          <a:effectLst/>
                        </a:rPr>
                        <a:t>NM smooths</a:t>
                      </a:r>
                      <a:endParaRPr lang="en-US" sz="16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903151748"/>
                  </a:ext>
                </a:extLst>
              </a:tr>
              <a:tr h="203200">
                <a:tc>
                  <a:txBody>
                    <a:bodyPr/>
                    <a:lstStyle/>
                    <a:p>
                      <a:pPr algn="r" fontAlgn="b"/>
                      <a:r>
                        <a:rPr lang="en-US" sz="1600" u="none" strike="noStrike">
                          <a:effectLst/>
                        </a:rPr>
                        <a:t>3</a:t>
                      </a:r>
                      <a:endParaRPr lang="en-US" sz="16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US" sz="1600" u="none" strike="noStrike">
                          <a:effectLst/>
                        </a:rPr>
                        <a:t>Opaca</a:t>
                      </a:r>
                      <a:endParaRPr lang="en-US" sz="16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714286412"/>
                  </a:ext>
                </a:extLst>
              </a:tr>
              <a:tr h="203200">
                <a:tc>
                  <a:txBody>
                    <a:bodyPr/>
                    <a:lstStyle/>
                    <a:p>
                      <a:pPr algn="r" fontAlgn="b"/>
                      <a:r>
                        <a:rPr lang="en-US" sz="1600" u="none" strike="noStrike">
                          <a:effectLst/>
                        </a:rPr>
                        <a:t>4</a:t>
                      </a:r>
                      <a:endParaRPr lang="en-US" sz="16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US" sz="1600" u="none" strike="noStrike">
                          <a:effectLst/>
                        </a:rPr>
                        <a:t>Utah (S &amp; G) + Reno (S &amp; SH)</a:t>
                      </a:r>
                      <a:endParaRPr lang="en-US" sz="1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82192619"/>
                  </a:ext>
                </a:extLst>
              </a:tr>
              <a:tr h="203200">
                <a:tc>
                  <a:txBody>
                    <a:bodyPr/>
                    <a:lstStyle/>
                    <a:p>
                      <a:pPr algn="r" fontAlgn="b"/>
                      <a:r>
                        <a:rPr lang="en-US" sz="1600" u="none" strike="noStrike">
                          <a:effectLst/>
                        </a:rPr>
                        <a:t>5</a:t>
                      </a:r>
                      <a:endParaRPr lang="en-US" sz="16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US" sz="1600" u="none" strike="noStrike">
                          <a:effectLst/>
                        </a:rPr>
                        <a:t>Notata</a:t>
                      </a:r>
                      <a:endParaRPr lang="en-US" sz="16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842357976"/>
                  </a:ext>
                </a:extLst>
              </a:tr>
              <a:tr h="203200">
                <a:tc>
                  <a:txBody>
                    <a:bodyPr/>
                    <a:lstStyle/>
                    <a:p>
                      <a:pPr algn="r" fontAlgn="b"/>
                      <a:r>
                        <a:rPr lang="en-US" sz="1600" u="none" strike="noStrike">
                          <a:effectLst/>
                        </a:rPr>
                        <a:t>6</a:t>
                      </a:r>
                      <a:endParaRPr lang="en-US" sz="16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US" sz="1600" u="none" strike="noStrike">
                          <a:effectLst/>
                        </a:rPr>
                        <a:t>Marshmallow</a:t>
                      </a:r>
                      <a:endParaRPr lang="en-US" sz="16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2333890627"/>
                  </a:ext>
                </a:extLst>
              </a:tr>
              <a:tr h="203200">
                <a:tc>
                  <a:txBody>
                    <a:bodyPr/>
                    <a:lstStyle/>
                    <a:p>
                      <a:pPr algn="r" fontAlgn="b"/>
                      <a:r>
                        <a:rPr lang="en-US" sz="1600" u="none" strike="noStrike">
                          <a:effectLst/>
                        </a:rPr>
                        <a:t>7</a:t>
                      </a:r>
                      <a:endParaRPr lang="en-US" sz="1600" b="1" i="0" u="none" strike="noStrike">
                        <a:solidFill>
                          <a:srgbClr val="000000"/>
                        </a:solidFill>
                        <a:effectLst/>
                        <a:latin typeface="Lucida Grande" panose="020B0600040502020204" pitchFamily="34" charset="0"/>
                      </a:endParaRPr>
                    </a:p>
                  </a:txBody>
                  <a:tcPr marL="9525" marR="9525" marT="9525" marB="0" anchor="b"/>
                </a:tc>
                <a:tc>
                  <a:txBody>
                    <a:bodyPr/>
                    <a:lstStyle/>
                    <a:p>
                      <a:pPr algn="l" fontAlgn="b"/>
                      <a:r>
                        <a:rPr lang="en-US" sz="1600" u="none" strike="noStrike" dirty="0">
                          <a:effectLst/>
                        </a:rPr>
                        <a:t>F &amp; C</a:t>
                      </a:r>
                      <a:endParaRPr lang="en-US" sz="1600" b="0" i="0" u="none" strike="noStrike" dirty="0">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156642815"/>
                  </a:ext>
                </a:extLst>
              </a:tr>
            </a:tbl>
          </a:graphicData>
        </a:graphic>
      </p:graphicFrame>
      <p:pic>
        <p:nvPicPr>
          <p:cNvPr id="4" name="Picture 3" descr="Graphical user interface&#10;&#10;Description automatically generated with medium confidence">
            <a:extLst>
              <a:ext uri="{FF2B5EF4-FFF2-40B4-BE49-F238E27FC236}">
                <a16:creationId xmlns:a16="http://schemas.microsoft.com/office/drawing/2014/main" id="{069E21F8-1024-61E4-104D-E45A96EF4ED1}"/>
              </a:ext>
            </a:extLst>
          </p:cNvPr>
          <p:cNvPicPr>
            <a:picLocks noChangeAspect="1"/>
          </p:cNvPicPr>
          <p:nvPr/>
        </p:nvPicPr>
        <p:blipFill>
          <a:blip r:embed="rId2"/>
          <a:stretch>
            <a:fillRect/>
          </a:stretch>
        </p:blipFill>
        <p:spPr>
          <a:xfrm>
            <a:off x="75442" y="2623348"/>
            <a:ext cx="5929941" cy="3839637"/>
          </a:xfrm>
          <a:prstGeom prst="rect">
            <a:avLst/>
          </a:prstGeom>
        </p:spPr>
      </p:pic>
      <p:pic>
        <p:nvPicPr>
          <p:cNvPr id="5" name="Picture 4" descr="Chart&#10;&#10;Description automatically generated">
            <a:extLst>
              <a:ext uri="{FF2B5EF4-FFF2-40B4-BE49-F238E27FC236}">
                <a16:creationId xmlns:a16="http://schemas.microsoft.com/office/drawing/2014/main" id="{9C687796-5098-7E0D-91FC-B77771090FA3}"/>
              </a:ext>
            </a:extLst>
          </p:cNvPr>
          <p:cNvPicPr>
            <a:picLocks noChangeAspect="1"/>
          </p:cNvPicPr>
          <p:nvPr/>
        </p:nvPicPr>
        <p:blipFill>
          <a:blip r:embed="rId3"/>
          <a:stretch>
            <a:fillRect/>
          </a:stretch>
        </p:blipFill>
        <p:spPr>
          <a:xfrm>
            <a:off x="6121791" y="2623348"/>
            <a:ext cx="5929941" cy="3839637"/>
          </a:xfrm>
          <a:prstGeom prst="rect">
            <a:avLst/>
          </a:prstGeom>
        </p:spPr>
      </p:pic>
      <p:graphicFrame>
        <p:nvGraphicFramePr>
          <p:cNvPr id="9" name="Table 8">
            <a:extLst>
              <a:ext uri="{FF2B5EF4-FFF2-40B4-BE49-F238E27FC236}">
                <a16:creationId xmlns:a16="http://schemas.microsoft.com/office/drawing/2014/main" id="{F82C3EE0-0C91-52A8-5BDF-8F3C763CB221}"/>
              </a:ext>
            </a:extLst>
          </p:cNvPr>
          <p:cNvGraphicFramePr>
            <a:graphicFrameLocks noGrp="1"/>
          </p:cNvGraphicFramePr>
          <p:nvPr/>
        </p:nvGraphicFramePr>
        <p:xfrm>
          <a:off x="7715371" y="394498"/>
          <a:ext cx="2554785" cy="2228850"/>
        </p:xfrm>
        <a:graphic>
          <a:graphicData uri="http://schemas.openxmlformats.org/drawingml/2006/table">
            <a:tbl>
              <a:tblPr>
                <a:tableStyleId>{5C22544A-7EE6-4342-B048-85BDC9FD1C3A}</a:tableStyleId>
              </a:tblPr>
              <a:tblGrid>
                <a:gridCol w="243210">
                  <a:extLst>
                    <a:ext uri="{9D8B030D-6E8A-4147-A177-3AD203B41FA5}">
                      <a16:colId xmlns:a16="http://schemas.microsoft.com/office/drawing/2014/main" val="12891136"/>
                    </a:ext>
                  </a:extLst>
                </a:gridCol>
                <a:gridCol w="2311575">
                  <a:extLst>
                    <a:ext uri="{9D8B030D-6E8A-4147-A177-3AD203B41FA5}">
                      <a16:colId xmlns:a16="http://schemas.microsoft.com/office/drawing/2014/main" val="2141850672"/>
                    </a:ext>
                  </a:extLst>
                </a:gridCol>
              </a:tblGrid>
              <a:tr h="203200">
                <a:tc>
                  <a:txBody>
                    <a:bodyPr/>
                    <a:lstStyle/>
                    <a:p>
                      <a:pPr algn="r" fontAlgn="b"/>
                      <a:r>
                        <a:rPr lang="en-US" sz="1400" u="none" strike="noStrike" dirty="0">
                          <a:effectLst/>
                        </a:rPr>
                        <a:t>1</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Marshmallow</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95298568"/>
                  </a:ext>
                </a:extLst>
              </a:tr>
              <a:tr h="203200">
                <a:tc>
                  <a:txBody>
                    <a:bodyPr/>
                    <a:lstStyle/>
                    <a:p>
                      <a:pPr algn="r" fontAlgn="b"/>
                      <a:r>
                        <a:rPr lang="en-US" sz="1400" u="none" strike="noStrike" dirty="0">
                          <a:effectLst/>
                        </a:rPr>
                        <a:t>2</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Opaca</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80213511"/>
                  </a:ext>
                </a:extLst>
              </a:tr>
              <a:tr h="203200">
                <a:tc>
                  <a:txBody>
                    <a:bodyPr/>
                    <a:lstStyle/>
                    <a:p>
                      <a:pPr algn="r" fontAlgn="b"/>
                      <a:r>
                        <a:rPr lang="en-US" sz="1400" u="none" strike="noStrike">
                          <a:effectLst/>
                        </a:rPr>
                        <a:t>3</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Notata</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42692905"/>
                  </a:ext>
                </a:extLst>
              </a:tr>
              <a:tr h="203200">
                <a:tc>
                  <a:txBody>
                    <a:bodyPr/>
                    <a:lstStyle/>
                    <a:p>
                      <a:pPr algn="r" fontAlgn="b"/>
                      <a:r>
                        <a:rPr lang="en-US" sz="1400" u="none" strike="noStrike">
                          <a:effectLst/>
                        </a:rPr>
                        <a:t>4</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NM Cotton</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7851183"/>
                  </a:ext>
                </a:extLst>
              </a:tr>
              <a:tr h="203200">
                <a:tc>
                  <a:txBody>
                    <a:bodyPr/>
                    <a:lstStyle/>
                    <a:p>
                      <a:pPr algn="r" fontAlgn="b"/>
                      <a:r>
                        <a:rPr lang="en-US" sz="1400" u="none" strike="noStrike">
                          <a:effectLst/>
                        </a:rPr>
                        <a:t>5</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Utah (S &amp; G) + Reno (S &amp; SH)</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71105398"/>
                  </a:ext>
                </a:extLst>
              </a:tr>
              <a:tr h="203200">
                <a:tc>
                  <a:txBody>
                    <a:bodyPr/>
                    <a:lstStyle/>
                    <a:p>
                      <a:pPr algn="r" fontAlgn="b"/>
                      <a:r>
                        <a:rPr lang="en-US" sz="1400" u="none" strike="noStrike">
                          <a:effectLst/>
                        </a:rPr>
                        <a:t>6</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CO, UT, MT Cotton</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59422295"/>
                  </a:ext>
                </a:extLst>
              </a:tr>
              <a:tr h="203200">
                <a:tc>
                  <a:txBody>
                    <a:bodyPr/>
                    <a:lstStyle/>
                    <a:p>
                      <a:pPr algn="r" fontAlgn="b"/>
                      <a:r>
                        <a:rPr lang="en-US" sz="1400" u="none" strike="noStrike">
                          <a:effectLst/>
                        </a:rPr>
                        <a:t>7</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NM + CO smooths</a:t>
                      </a:r>
                      <a:endParaRPr lang="en-US" sz="14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3781752158"/>
                  </a:ext>
                </a:extLst>
              </a:tr>
              <a:tr h="203200">
                <a:tc>
                  <a:txBody>
                    <a:bodyPr/>
                    <a:lstStyle/>
                    <a:p>
                      <a:pPr algn="r" fontAlgn="b"/>
                      <a:r>
                        <a:rPr lang="en-US" sz="1400" u="none" strike="noStrike">
                          <a:effectLst/>
                        </a:rPr>
                        <a:t>8</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Moab G</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4520584"/>
                  </a:ext>
                </a:extLst>
              </a:tr>
              <a:tr h="203200">
                <a:tc>
                  <a:txBody>
                    <a:bodyPr/>
                    <a:lstStyle/>
                    <a:p>
                      <a:pPr algn="r" fontAlgn="b"/>
                      <a:r>
                        <a:rPr lang="en-US" sz="1400" u="none" strike="noStrike">
                          <a:effectLst/>
                        </a:rPr>
                        <a:t>9</a:t>
                      </a:r>
                      <a:endParaRPr lang="en-US" sz="14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Reno</a:t>
                      </a:r>
                      <a:endParaRPr lang="en-US" sz="1400" b="0" i="0" u="none" strike="noStrike">
                        <a:solidFill>
                          <a:srgbClr val="000000"/>
                        </a:solidFill>
                        <a:effectLst/>
                        <a:latin typeface="Lucida Grande" panose="020B0600040502020204" pitchFamily="34" charset="0"/>
                      </a:endParaRPr>
                    </a:p>
                  </a:txBody>
                  <a:tcPr marL="9525" marR="9525" marT="9525" marB="0" anchor="b"/>
                </a:tc>
                <a:extLst>
                  <a:ext uri="{0D108BD9-81ED-4DB2-BD59-A6C34878D82A}">
                    <a16:rowId xmlns:a16="http://schemas.microsoft.com/office/drawing/2014/main" val="1095243632"/>
                  </a:ext>
                </a:extLst>
              </a:tr>
              <a:tr h="203200">
                <a:tc>
                  <a:txBody>
                    <a:bodyPr/>
                    <a:lstStyle/>
                    <a:p>
                      <a:pPr algn="r" fontAlgn="b"/>
                      <a:r>
                        <a:rPr lang="en-US" sz="1400" u="none" strike="noStrike" dirty="0">
                          <a:effectLst/>
                        </a:rPr>
                        <a:t>10</a:t>
                      </a:r>
                      <a:endParaRPr lang="en-US" sz="14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CO F</a:t>
                      </a:r>
                      <a:endParaRPr lang="en-US" sz="1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568982"/>
                  </a:ext>
                </a:extLst>
              </a:tr>
            </a:tbl>
          </a:graphicData>
        </a:graphic>
      </p:graphicFrame>
    </p:spTree>
    <p:extLst>
      <p:ext uri="{BB962C8B-B14F-4D97-AF65-F5344CB8AC3E}">
        <p14:creationId xmlns:p14="http://schemas.microsoft.com/office/powerpoint/2010/main" val="5784473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DFA88-A072-6CEE-63E7-96C7CCDD266D}"/>
              </a:ext>
            </a:extLst>
          </p:cNvPr>
          <p:cNvSpPr>
            <a:spLocks noGrp="1"/>
          </p:cNvSpPr>
          <p:nvPr>
            <p:ph type="title"/>
          </p:nvPr>
        </p:nvSpPr>
        <p:spPr/>
        <p:txBody>
          <a:bodyPr/>
          <a:lstStyle/>
          <a:p>
            <a:endParaRPr lang="en-US" dirty="0"/>
          </a:p>
        </p:txBody>
      </p:sp>
      <p:pic>
        <p:nvPicPr>
          <p:cNvPr id="17" name="Picture 16" descr="Chart, bar chart&#10;&#10;Description automatically generated">
            <a:extLst>
              <a:ext uri="{FF2B5EF4-FFF2-40B4-BE49-F238E27FC236}">
                <a16:creationId xmlns:a16="http://schemas.microsoft.com/office/drawing/2014/main" id="{D52F1936-61F7-A082-FAD1-323AEFE1789A}"/>
              </a:ext>
            </a:extLst>
          </p:cNvPr>
          <p:cNvPicPr>
            <a:picLocks noChangeAspect="1"/>
          </p:cNvPicPr>
          <p:nvPr/>
        </p:nvPicPr>
        <p:blipFill>
          <a:blip r:embed="rId2"/>
          <a:stretch>
            <a:fillRect/>
          </a:stretch>
        </p:blipFill>
        <p:spPr>
          <a:xfrm>
            <a:off x="984985" y="0"/>
            <a:ext cx="10222029" cy="6623690"/>
          </a:xfrm>
          <a:prstGeom prst="rect">
            <a:avLst/>
          </a:prstGeom>
        </p:spPr>
      </p:pic>
      <p:sp>
        <p:nvSpPr>
          <p:cNvPr id="21" name="Content Placeholder 20">
            <a:extLst>
              <a:ext uri="{FF2B5EF4-FFF2-40B4-BE49-F238E27FC236}">
                <a16:creationId xmlns:a16="http://schemas.microsoft.com/office/drawing/2014/main" id="{F4BEE70F-5D21-32A4-1CB1-0864C0FB338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129132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D03FC-378A-A3BD-6EDB-2260158B7A6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DD83A8-906B-BE24-0387-B01729B2357B}"/>
              </a:ext>
            </a:extLst>
          </p:cNvPr>
          <p:cNvSpPr>
            <a:spLocks noGrp="1"/>
          </p:cNvSpPr>
          <p:nvPr>
            <p:ph idx="1"/>
          </p:nvPr>
        </p:nvSpPr>
        <p:spPr/>
        <p:txBody>
          <a:bodyPr/>
          <a:lstStyle/>
          <a:p>
            <a:endParaRPr lang="en-US"/>
          </a:p>
        </p:txBody>
      </p:sp>
      <p:pic>
        <p:nvPicPr>
          <p:cNvPr id="4" name="Content Placeholder 14" descr="Chart, bar chart&#10;&#10;Description automatically generated">
            <a:extLst>
              <a:ext uri="{FF2B5EF4-FFF2-40B4-BE49-F238E27FC236}">
                <a16:creationId xmlns:a16="http://schemas.microsoft.com/office/drawing/2014/main" id="{067F1BBC-13F1-EE16-7FD0-D174AAC08515}"/>
              </a:ext>
            </a:extLst>
          </p:cNvPr>
          <p:cNvPicPr>
            <a:picLocks noChangeAspect="1"/>
          </p:cNvPicPr>
          <p:nvPr/>
        </p:nvPicPr>
        <p:blipFill>
          <a:blip r:embed="rId2"/>
          <a:stretch>
            <a:fillRect/>
          </a:stretch>
        </p:blipFill>
        <p:spPr>
          <a:xfrm>
            <a:off x="1025295" y="1"/>
            <a:ext cx="10583625" cy="6858000"/>
          </a:xfrm>
          <a:prstGeom prst="rect">
            <a:avLst/>
          </a:prstGeom>
        </p:spPr>
      </p:pic>
    </p:spTree>
    <p:extLst>
      <p:ext uri="{BB962C8B-B14F-4D97-AF65-F5344CB8AC3E}">
        <p14:creationId xmlns:p14="http://schemas.microsoft.com/office/powerpoint/2010/main" val="3474977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366BC-F81F-69B5-ABF5-5586E95367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634A14-DF81-EE28-8550-3171A33C228A}"/>
              </a:ext>
            </a:extLst>
          </p:cNvPr>
          <p:cNvSpPr>
            <a:spLocks noGrp="1"/>
          </p:cNvSpPr>
          <p:nvPr>
            <p:ph idx="1"/>
          </p:nvPr>
        </p:nvSpPr>
        <p:spPr/>
        <p:txBody>
          <a:bodyPr/>
          <a:lstStyle/>
          <a:p>
            <a:endParaRPr lang="en-US"/>
          </a:p>
        </p:txBody>
      </p:sp>
      <p:pic>
        <p:nvPicPr>
          <p:cNvPr id="4" name="Picture 3" descr="Chart, bar chart&#10;&#10;Description automatically generated">
            <a:extLst>
              <a:ext uri="{FF2B5EF4-FFF2-40B4-BE49-F238E27FC236}">
                <a16:creationId xmlns:a16="http://schemas.microsoft.com/office/drawing/2014/main" id="{FCB9C61D-EC1A-D51D-0AC2-0E18DAB44C87}"/>
              </a:ext>
            </a:extLst>
          </p:cNvPr>
          <p:cNvPicPr>
            <a:picLocks noChangeAspect="1"/>
          </p:cNvPicPr>
          <p:nvPr/>
        </p:nvPicPr>
        <p:blipFill>
          <a:blip r:embed="rId2"/>
          <a:stretch>
            <a:fillRect/>
          </a:stretch>
        </p:blipFill>
        <p:spPr>
          <a:xfrm>
            <a:off x="804186" y="0"/>
            <a:ext cx="10583628" cy="6858000"/>
          </a:xfrm>
          <a:prstGeom prst="rect">
            <a:avLst/>
          </a:prstGeom>
        </p:spPr>
      </p:pic>
    </p:spTree>
    <p:extLst>
      <p:ext uri="{BB962C8B-B14F-4D97-AF65-F5344CB8AC3E}">
        <p14:creationId xmlns:p14="http://schemas.microsoft.com/office/powerpoint/2010/main" val="1472685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CA5D3-BDE1-3237-BFCC-8F0091A84143}"/>
              </a:ext>
            </a:extLst>
          </p:cNvPr>
          <p:cNvSpPr>
            <a:spLocks noGrp="1"/>
          </p:cNvSpPr>
          <p:nvPr>
            <p:ph type="title"/>
          </p:nvPr>
        </p:nvSpPr>
        <p:spPr>
          <a:xfrm>
            <a:off x="838198" y="547815"/>
            <a:ext cx="5167185" cy="1680519"/>
          </a:xfrm>
        </p:spPr>
        <p:txBody>
          <a:bodyPr>
            <a:normAutofit/>
          </a:bodyPr>
          <a:lstStyle/>
          <a:p>
            <a:r>
              <a:rPr lang="en-US" sz="4000" dirty="0"/>
              <a:t>smooth</a:t>
            </a:r>
          </a:p>
        </p:txBody>
      </p:sp>
      <p:sp>
        <p:nvSpPr>
          <p:cNvPr id="32" name="Content Placeholder 20">
            <a:extLst>
              <a:ext uri="{FF2B5EF4-FFF2-40B4-BE49-F238E27FC236}">
                <a16:creationId xmlns:a16="http://schemas.microsoft.com/office/drawing/2014/main" id="{A67BA720-E3E9-4AA9-C1EE-D24F0B9A2EC1}"/>
              </a:ext>
            </a:extLst>
          </p:cNvPr>
          <p:cNvSpPr>
            <a:spLocks noGrp="1"/>
          </p:cNvSpPr>
          <p:nvPr>
            <p:ph idx="1"/>
          </p:nvPr>
        </p:nvSpPr>
        <p:spPr>
          <a:xfrm>
            <a:off x="6186619" y="547815"/>
            <a:ext cx="5178960" cy="1680519"/>
          </a:xfrm>
        </p:spPr>
        <p:txBody>
          <a:bodyPr anchor="ctr">
            <a:normAutofit/>
          </a:bodyPr>
          <a:lstStyle/>
          <a:p>
            <a:r>
              <a:rPr lang="en-US" sz="2000" dirty="0"/>
              <a:t>Processed variant: 52170</a:t>
            </a:r>
          </a:p>
        </p:txBody>
      </p:sp>
      <p:pic>
        <p:nvPicPr>
          <p:cNvPr id="17" name="Content Placeholder 16" descr="Chart, scatter chart&#10;&#10;Description automatically generated">
            <a:extLst>
              <a:ext uri="{FF2B5EF4-FFF2-40B4-BE49-F238E27FC236}">
                <a16:creationId xmlns:a16="http://schemas.microsoft.com/office/drawing/2014/main" id="{FF732A74-88D3-617F-8B01-F43898944413}"/>
              </a:ext>
            </a:extLst>
          </p:cNvPr>
          <p:cNvPicPr>
            <a:picLocks noChangeAspect="1"/>
          </p:cNvPicPr>
          <p:nvPr/>
        </p:nvPicPr>
        <p:blipFill>
          <a:blip r:embed="rId2"/>
          <a:stretch>
            <a:fillRect/>
          </a:stretch>
        </p:blipFill>
        <p:spPr>
          <a:xfrm>
            <a:off x="6005383" y="2541237"/>
            <a:ext cx="6183568" cy="4003860"/>
          </a:xfrm>
          <a:prstGeom prst="rect">
            <a:avLst/>
          </a:prstGeom>
        </p:spPr>
      </p:pic>
      <p:pic>
        <p:nvPicPr>
          <p:cNvPr id="13" name="Picture 12" descr="Chart, scatter chart&#10;&#10;Description automatically generated">
            <a:extLst>
              <a:ext uri="{FF2B5EF4-FFF2-40B4-BE49-F238E27FC236}">
                <a16:creationId xmlns:a16="http://schemas.microsoft.com/office/drawing/2014/main" id="{9F7AF336-A472-5AD4-8792-C93342EA922F}"/>
              </a:ext>
            </a:extLst>
          </p:cNvPr>
          <p:cNvPicPr>
            <a:picLocks noChangeAspect="1"/>
          </p:cNvPicPr>
          <p:nvPr/>
        </p:nvPicPr>
        <p:blipFill>
          <a:blip r:embed="rId3"/>
          <a:stretch>
            <a:fillRect/>
          </a:stretch>
        </p:blipFill>
        <p:spPr>
          <a:xfrm>
            <a:off x="76221" y="2541237"/>
            <a:ext cx="6183568" cy="4003860"/>
          </a:xfrm>
          <a:prstGeom prst="rect">
            <a:avLst/>
          </a:prstGeom>
        </p:spPr>
      </p:pic>
    </p:spTree>
    <p:extLst>
      <p:ext uri="{BB962C8B-B14F-4D97-AF65-F5344CB8AC3E}">
        <p14:creationId xmlns:p14="http://schemas.microsoft.com/office/powerpoint/2010/main" val="3682788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357E6-EA70-E10E-6F03-470B613E4BA8}"/>
              </a:ext>
            </a:extLst>
          </p:cNvPr>
          <p:cNvSpPr>
            <a:spLocks noGrp="1"/>
          </p:cNvSpPr>
          <p:nvPr>
            <p:ph type="title"/>
          </p:nvPr>
        </p:nvSpPr>
        <p:spPr>
          <a:xfrm>
            <a:off x="838198" y="547815"/>
            <a:ext cx="5167185" cy="1680519"/>
          </a:xfrm>
        </p:spPr>
        <p:txBody>
          <a:bodyPr>
            <a:normAutofit/>
          </a:bodyPr>
          <a:lstStyle/>
          <a:p>
            <a:r>
              <a:rPr lang="en-US" sz="4000" dirty="0" err="1"/>
              <a:t>mfc</a:t>
            </a:r>
            <a:endParaRPr lang="en-US" sz="4000" dirty="0"/>
          </a:p>
        </p:txBody>
      </p:sp>
      <p:sp>
        <p:nvSpPr>
          <p:cNvPr id="15" name="Content Placeholder 14">
            <a:extLst>
              <a:ext uri="{FF2B5EF4-FFF2-40B4-BE49-F238E27FC236}">
                <a16:creationId xmlns:a16="http://schemas.microsoft.com/office/drawing/2014/main" id="{53DAEAF5-E48E-E99B-E553-3D4E547BDCD6}"/>
              </a:ext>
            </a:extLst>
          </p:cNvPr>
          <p:cNvSpPr>
            <a:spLocks noGrp="1"/>
          </p:cNvSpPr>
          <p:nvPr>
            <p:ph idx="1"/>
          </p:nvPr>
        </p:nvSpPr>
        <p:spPr>
          <a:xfrm>
            <a:off x="6186619" y="547815"/>
            <a:ext cx="5178960" cy="1680519"/>
          </a:xfrm>
        </p:spPr>
        <p:txBody>
          <a:bodyPr anchor="ctr">
            <a:normAutofit/>
          </a:bodyPr>
          <a:lstStyle/>
          <a:p>
            <a:r>
              <a:rPr lang="en-US" sz="2000" dirty="0"/>
              <a:t>Processed variant: 41628</a:t>
            </a:r>
          </a:p>
        </p:txBody>
      </p:sp>
      <p:pic>
        <p:nvPicPr>
          <p:cNvPr id="8" name="Content Placeholder 7" descr="Chart, scatter chart&#10;&#10;Description automatically generated">
            <a:extLst>
              <a:ext uri="{FF2B5EF4-FFF2-40B4-BE49-F238E27FC236}">
                <a16:creationId xmlns:a16="http://schemas.microsoft.com/office/drawing/2014/main" id="{9B16FE38-86AF-B817-DA35-0E174DD49198}"/>
              </a:ext>
            </a:extLst>
          </p:cNvPr>
          <p:cNvPicPr>
            <a:picLocks noChangeAspect="1"/>
          </p:cNvPicPr>
          <p:nvPr/>
        </p:nvPicPr>
        <p:blipFill>
          <a:blip r:embed="rId2"/>
          <a:stretch>
            <a:fillRect/>
          </a:stretch>
        </p:blipFill>
        <p:spPr>
          <a:xfrm>
            <a:off x="6186619" y="2658132"/>
            <a:ext cx="5822503" cy="3770070"/>
          </a:xfrm>
          <a:prstGeom prst="rect">
            <a:avLst/>
          </a:prstGeom>
        </p:spPr>
      </p:pic>
      <p:pic>
        <p:nvPicPr>
          <p:cNvPr id="4" name="Content Placeholder 4" descr="Chart, scatter chart&#10;&#10;Description automatically generated">
            <a:extLst>
              <a:ext uri="{FF2B5EF4-FFF2-40B4-BE49-F238E27FC236}">
                <a16:creationId xmlns:a16="http://schemas.microsoft.com/office/drawing/2014/main" id="{42CD5EBD-1D6F-78B2-A7D7-4FFD4451E973}"/>
              </a:ext>
            </a:extLst>
          </p:cNvPr>
          <p:cNvPicPr>
            <a:picLocks noChangeAspect="1"/>
          </p:cNvPicPr>
          <p:nvPr/>
        </p:nvPicPr>
        <p:blipFill>
          <a:blip r:embed="rId3"/>
          <a:stretch>
            <a:fillRect/>
          </a:stretch>
        </p:blipFill>
        <p:spPr>
          <a:xfrm>
            <a:off x="271972" y="2658132"/>
            <a:ext cx="5822503" cy="3770070"/>
          </a:xfrm>
          <a:prstGeom prst="rect">
            <a:avLst/>
          </a:prstGeom>
        </p:spPr>
      </p:pic>
    </p:spTree>
    <p:extLst>
      <p:ext uri="{BB962C8B-B14F-4D97-AF65-F5344CB8AC3E}">
        <p14:creationId xmlns:p14="http://schemas.microsoft.com/office/powerpoint/2010/main" val="4177444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42CC-9A2E-C535-702C-DCE7F7108C69}"/>
              </a:ext>
            </a:extLst>
          </p:cNvPr>
          <p:cNvSpPr>
            <a:spLocks noGrp="1"/>
          </p:cNvSpPr>
          <p:nvPr>
            <p:ph type="title"/>
          </p:nvPr>
        </p:nvSpPr>
        <p:spPr/>
        <p:txBody>
          <a:bodyPr/>
          <a:lstStyle/>
          <a:p>
            <a:r>
              <a:rPr lang="en-US" dirty="0"/>
              <a:t>In progress</a:t>
            </a:r>
          </a:p>
        </p:txBody>
      </p:sp>
      <p:sp>
        <p:nvSpPr>
          <p:cNvPr id="3" name="Content Placeholder 2">
            <a:extLst>
              <a:ext uri="{FF2B5EF4-FFF2-40B4-BE49-F238E27FC236}">
                <a16:creationId xmlns:a16="http://schemas.microsoft.com/office/drawing/2014/main" id="{B004F964-6F44-4FE3-66D2-226FBF2350A1}"/>
              </a:ext>
            </a:extLst>
          </p:cNvPr>
          <p:cNvSpPr>
            <a:spLocks noGrp="1"/>
          </p:cNvSpPr>
          <p:nvPr>
            <p:ph idx="1"/>
          </p:nvPr>
        </p:nvSpPr>
        <p:spPr/>
        <p:txBody>
          <a:bodyPr/>
          <a:lstStyle/>
          <a:p>
            <a:r>
              <a:rPr lang="en-US" dirty="0" err="1"/>
              <a:t>Dsuite</a:t>
            </a:r>
            <a:endParaRPr lang="en-US" dirty="0"/>
          </a:p>
        </p:txBody>
      </p:sp>
      <p:pic>
        <p:nvPicPr>
          <p:cNvPr id="4" name="Main graphic">
            <a:extLst>
              <a:ext uri="{FF2B5EF4-FFF2-40B4-BE49-F238E27FC236}">
                <a16:creationId xmlns:a16="http://schemas.microsoft.com/office/drawing/2014/main" id="{151D94F8-249B-4A88-A49D-62B7CC837522}"/>
              </a:ext>
            </a:extLst>
          </p:cNvPr>
          <p:cNvPicPr/>
          <p:nvPr/>
        </p:nvPicPr>
        <p:blipFill>
          <a:blip r:embed="rId2"/>
          <a:stretch/>
        </p:blipFill>
        <p:spPr>
          <a:xfrm>
            <a:off x="414584" y="2863787"/>
            <a:ext cx="5976591" cy="3313176"/>
          </a:xfrm>
          <a:prstGeom prst="rect">
            <a:avLst/>
          </a:prstGeom>
          <a:ln>
            <a:noFill/>
          </a:ln>
        </p:spPr>
      </p:pic>
      <p:pic>
        <p:nvPicPr>
          <p:cNvPr id="5" name="Picture 4" descr="Chart, waterfall chart&#10;&#10;Description automatically generated">
            <a:extLst>
              <a:ext uri="{FF2B5EF4-FFF2-40B4-BE49-F238E27FC236}">
                <a16:creationId xmlns:a16="http://schemas.microsoft.com/office/drawing/2014/main" id="{E8CF01E7-6E0A-5935-49E0-E1E877193D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5691" y="956536"/>
            <a:ext cx="4933915" cy="4515426"/>
          </a:xfrm>
          <a:prstGeom prst="rect">
            <a:avLst/>
          </a:prstGeom>
        </p:spPr>
      </p:pic>
    </p:spTree>
    <p:extLst>
      <p:ext uri="{BB962C8B-B14F-4D97-AF65-F5344CB8AC3E}">
        <p14:creationId xmlns:p14="http://schemas.microsoft.com/office/powerpoint/2010/main" val="314118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3" name="Picture 2" descr="A close up of a bee&#10;&#10;Description automatically generated with medium confidence">
            <a:extLst>
              <a:ext uri="{FF2B5EF4-FFF2-40B4-BE49-F238E27FC236}">
                <a16:creationId xmlns:a16="http://schemas.microsoft.com/office/drawing/2014/main" id="{20076EA1-B072-B5D6-2D4F-125900D4CEA4}"/>
              </a:ext>
            </a:extLst>
          </p:cNvPr>
          <p:cNvPicPr>
            <a:picLocks noChangeAspect="1"/>
          </p:cNvPicPr>
          <p:nvPr/>
        </p:nvPicPr>
        <p:blipFill>
          <a:blip r:embed="rId2"/>
          <a:stretch>
            <a:fillRect/>
          </a:stretch>
        </p:blipFill>
        <p:spPr>
          <a:xfrm>
            <a:off x="557560" y="1449218"/>
            <a:ext cx="2630988" cy="1752863"/>
          </a:xfrm>
          <a:prstGeom prst="rect">
            <a:avLst/>
          </a:prstGeom>
        </p:spPr>
      </p:pic>
      <p:pic>
        <p:nvPicPr>
          <p:cNvPr id="4" name="Picture 3" descr="A close up of a fly&#10;&#10;Description automatically generated">
            <a:extLst>
              <a:ext uri="{FF2B5EF4-FFF2-40B4-BE49-F238E27FC236}">
                <a16:creationId xmlns:a16="http://schemas.microsoft.com/office/drawing/2014/main" id="{2EC268E8-EDD2-8F9A-3C19-028B4F37D0CF}"/>
              </a:ext>
            </a:extLst>
          </p:cNvPr>
          <p:cNvPicPr>
            <a:picLocks noChangeAspect="1"/>
          </p:cNvPicPr>
          <p:nvPr/>
        </p:nvPicPr>
        <p:blipFill>
          <a:blip r:embed="rId3"/>
          <a:stretch>
            <a:fillRect/>
          </a:stretch>
        </p:blipFill>
        <p:spPr>
          <a:xfrm>
            <a:off x="505513" y="3748681"/>
            <a:ext cx="2630987" cy="1752863"/>
          </a:xfrm>
          <a:prstGeom prst="rect">
            <a:avLst/>
          </a:prstGeom>
        </p:spPr>
      </p:pic>
      <p:sp>
        <p:nvSpPr>
          <p:cNvPr id="5" name="TextBox 4">
            <a:extLst>
              <a:ext uri="{FF2B5EF4-FFF2-40B4-BE49-F238E27FC236}">
                <a16:creationId xmlns:a16="http://schemas.microsoft.com/office/drawing/2014/main" id="{5407F8B4-074F-4228-0905-A6B4D3776A4A}"/>
              </a:ext>
            </a:extLst>
          </p:cNvPr>
          <p:cNvSpPr txBox="1"/>
          <p:nvPr/>
        </p:nvSpPr>
        <p:spPr>
          <a:xfrm>
            <a:off x="3267308" y="1449218"/>
            <a:ext cx="3289610" cy="369332"/>
          </a:xfrm>
          <a:prstGeom prst="rect">
            <a:avLst/>
          </a:prstGeom>
          <a:noFill/>
        </p:spPr>
        <p:txBody>
          <a:bodyPr wrap="square" rtlCol="0">
            <a:spAutoFit/>
          </a:bodyPr>
          <a:lstStyle/>
          <a:p>
            <a:r>
              <a:rPr lang="en-US" dirty="0"/>
              <a:t>Smooth: 2 sympatric, 2 allopatric</a:t>
            </a:r>
          </a:p>
        </p:txBody>
      </p:sp>
      <p:sp>
        <p:nvSpPr>
          <p:cNvPr id="6" name="TextBox 5">
            <a:extLst>
              <a:ext uri="{FF2B5EF4-FFF2-40B4-BE49-F238E27FC236}">
                <a16:creationId xmlns:a16="http://schemas.microsoft.com/office/drawing/2014/main" id="{89591240-B9FA-6E27-99C1-1B8C67582F3D}"/>
              </a:ext>
            </a:extLst>
          </p:cNvPr>
          <p:cNvSpPr txBox="1"/>
          <p:nvPr/>
        </p:nvSpPr>
        <p:spPr>
          <a:xfrm>
            <a:off x="3267307" y="3748681"/>
            <a:ext cx="3176382" cy="369332"/>
          </a:xfrm>
          <a:prstGeom prst="rect">
            <a:avLst/>
          </a:prstGeom>
          <a:noFill/>
        </p:spPr>
        <p:txBody>
          <a:bodyPr wrap="none" rtlCol="0">
            <a:spAutoFit/>
          </a:bodyPr>
          <a:lstStyle/>
          <a:p>
            <a:r>
              <a:rPr lang="en-US" dirty="0"/>
              <a:t>Cotton: 1 sympatric, 2 allopatric</a:t>
            </a:r>
          </a:p>
        </p:txBody>
      </p:sp>
      <p:pic>
        <p:nvPicPr>
          <p:cNvPr id="9" name="Picture 8" descr="Map&#10;&#10;Description automatically generated">
            <a:extLst>
              <a:ext uri="{FF2B5EF4-FFF2-40B4-BE49-F238E27FC236}">
                <a16:creationId xmlns:a16="http://schemas.microsoft.com/office/drawing/2014/main" id="{BA0E9221-25AD-618E-6310-F1BB222D7B21}"/>
              </a:ext>
            </a:extLst>
          </p:cNvPr>
          <p:cNvPicPr>
            <a:picLocks noChangeAspect="1"/>
          </p:cNvPicPr>
          <p:nvPr/>
        </p:nvPicPr>
        <p:blipFill>
          <a:blip r:embed="rId4"/>
          <a:stretch>
            <a:fillRect/>
          </a:stretch>
        </p:blipFill>
        <p:spPr>
          <a:xfrm>
            <a:off x="6837866" y="622765"/>
            <a:ext cx="5207000" cy="5880100"/>
          </a:xfrm>
          <a:prstGeom prst="rect">
            <a:avLst/>
          </a:prstGeom>
        </p:spPr>
      </p:pic>
    </p:spTree>
    <p:extLst>
      <p:ext uri="{BB962C8B-B14F-4D97-AF65-F5344CB8AC3E}">
        <p14:creationId xmlns:p14="http://schemas.microsoft.com/office/powerpoint/2010/main" val="932834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5E7D-48D4-E1B7-BF72-4703028091A0}"/>
              </a:ext>
            </a:extLst>
          </p:cNvPr>
          <p:cNvSpPr txBox="1"/>
          <p:nvPr/>
        </p:nvSpPr>
        <p:spPr>
          <a:xfrm>
            <a:off x="869796" y="646771"/>
            <a:ext cx="6366551" cy="769441"/>
          </a:xfrm>
          <a:prstGeom prst="rect">
            <a:avLst/>
          </a:prstGeom>
          <a:noFill/>
        </p:spPr>
        <p:txBody>
          <a:bodyPr wrap="none" rtlCol="0">
            <a:spAutoFit/>
          </a:bodyPr>
          <a:lstStyle/>
          <a:p>
            <a:r>
              <a:rPr lang="en-US" sz="4400" dirty="0"/>
              <a:t>Community/enemy project</a:t>
            </a:r>
          </a:p>
        </p:txBody>
      </p:sp>
      <p:pic>
        <p:nvPicPr>
          <p:cNvPr id="5" name="Picture 2">
            <a:extLst>
              <a:ext uri="{FF2B5EF4-FFF2-40B4-BE49-F238E27FC236}">
                <a16:creationId xmlns:a16="http://schemas.microsoft.com/office/drawing/2014/main" id="{894F2019-C5EE-E17B-9363-AF9F64FAE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555" y="1504709"/>
            <a:ext cx="7807831" cy="511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1529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3" name="Picture 2" descr="A close up of a bee&#10;&#10;Description automatically generated with medium confidence">
            <a:extLst>
              <a:ext uri="{FF2B5EF4-FFF2-40B4-BE49-F238E27FC236}">
                <a16:creationId xmlns:a16="http://schemas.microsoft.com/office/drawing/2014/main" id="{20076EA1-B072-B5D6-2D4F-125900D4CEA4}"/>
              </a:ext>
            </a:extLst>
          </p:cNvPr>
          <p:cNvPicPr>
            <a:picLocks noChangeAspect="1"/>
          </p:cNvPicPr>
          <p:nvPr/>
        </p:nvPicPr>
        <p:blipFill>
          <a:blip r:embed="rId2"/>
          <a:stretch>
            <a:fillRect/>
          </a:stretch>
        </p:blipFill>
        <p:spPr>
          <a:xfrm>
            <a:off x="557560" y="1449218"/>
            <a:ext cx="2630988" cy="1752863"/>
          </a:xfrm>
          <a:prstGeom prst="rect">
            <a:avLst/>
          </a:prstGeom>
        </p:spPr>
      </p:pic>
      <p:pic>
        <p:nvPicPr>
          <p:cNvPr id="4" name="Picture 3" descr="A close up of a fly&#10;&#10;Description automatically generated">
            <a:extLst>
              <a:ext uri="{FF2B5EF4-FFF2-40B4-BE49-F238E27FC236}">
                <a16:creationId xmlns:a16="http://schemas.microsoft.com/office/drawing/2014/main" id="{2EC268E8-EDD2-8F9A-3C19-028B4F37D0CF}"/>
              </a:ext>
            </a:extLst>
          </p:cNvPr>
          <p:cNvPicPr>
            <a:picLocks noChangeAspect="1"/>
          </p:cNvPicPr>
          <p:nvPr/>
        </p:nvPicPr>
        <p:blipFill>
          <a:blip r:embed="rId3"/>
          <a:stretch>
            <a:fillRect/>
          </a:stretch>
        </p:blipFill>
        <p:spPr>
          <a:xfrm>
            <a:off x="505513" y="3748681"/>
            <a:ext cx="2630987" cy="1752863"/>
          </a:xfrm>
          <a:prstGeom prst="rect">
            <a:avLst/>
          </a:prstGeom>
        </p:spPr>
      </p:pic>
      <p:sp>
        <p:nvSpPr>
          <p:cNvPr id="5" name="TextBox 4">
            <a:extLst>
              <a:ext uri="{FF2B5EF4-FFF2-40B4-BE49-F238E27FC236}">
                <a16:creationId xmlns:a16="http://schemas.microsoft.com/office/drawing/2014/main" id="{5407F8B4-074F-4228-0905-A6B4D3776A4A}"/>
              </a:ext>
            </a:extLst>
          </p:cNvPr>
          <p:cNvSpPr txBox="1"/>
          <p:nvPr/>
        </p:nvSpPr>
        <p:spPr>
          <a:xfrm>
            <a:off x="3267308" y="1449218"/>
            <a:ext cx="3289610" cy="369332"/>
          </a:xfrm>
          <a:prstGeom prst="rect">
            <a:avLst/>
          </a:prstGeom>
          <a:noFill/>
        </p:spPr>
        <p:txBody>
          <a:bodyPr wrap="square" rtlCol="0">
            <a:spAutoFit/>
          </a:bodyPr>
          <a:lstStyle/>
          <a:p>
            <a:r>
              <a:rPr lang="en-US" dirty="0"/>
              <a:t>Smooth: 2 sympatric, 2 allopatric</a:t>
            </a:r>
          </a:p>
        </p:txBody>
      </p:sp>
      <p:sp>
        <p:nvSpPr>
          <p:cNvPr id="6" name="TextBox 5">
            <a:extLst>
              <a:ext uri="{FF2B5EF4-FFF2-40B4-BE49-F238E27FC236}">
                <a16:creationId xmlns:a16="http://schemas.microsoft.com/office/drawing/2014/main" id="{89591240-B9FA-6E27-99C1-1B8C67582F3D}"/>
              </a:ext>
            </a:extLst>
          </p:cNvPr>
          <p:cNvSpPr txBox="1"/>
          <p:nvPr/>
        </p:nvSpPr>
        <p:spPr>
          <a:xfrm>
            <a:off x="3267307" y="3748681"/>
            <a:ext cx="3176382" cy="369332"/>
          </a:xfrm>
          <a:prstGeom prst="rect">
            <a:avLst/>
          </a:prstGeom>
          <a:noFill/>
        </p:spPr>
        <p:txBody>
          <a:bodyPr wrap="none" rtlCol="0">
            <a:spAutoFit/>
          </a:bodyPr>
          <a:lstStyle/>
          <a:p>
            <a:r>
              <a:rPr lang="en-US" dirty="0"/>
              <a:t>Cotton: 1 sympatric, 2 allopatric</a:t>
            </a:r>
          </a:p>
        </p:txBody>
      </p:sp>
      <p:sp>
        <p:nvSpPr>
          <p:cNvPr id="8" name="TextBox 7">
            <a:extLst>
              <a:ext uri="{FF2B5EF4-FFF2-40B4-BE49-F238E27FC236}">
                <a16:creationId xmlns:a16="http://schemas.microsoft.com/office/drawing/2014/main" id="{250715B6-4662-9040-EBC0-C45D42BB77FD}"/>
              </a:ext>
            </a:extLst>
          </p:cNvPr>
          <p:cNvSpPr txBox="1"/>
          <p:nvPr/>
        </p:nvSpPr>
        <p:spPr>
          <a:xfrm>
            <a:off x="6894241" y="1449218"/>
            <a:ext cx="6094140" cy="4524315"/>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Stacks de novo assembly</a:t>
            </a:r>
          </a:p>
          <a:p>
            <a:pPr rtl="0">
              <a:spcBef>
                <a:spcPts val="0"/>
              </a:spcBef>
              <a:spcAft>
                <a:spcPts val="0"/>
              </a:spcAft>
            </a:pPr>
            <a:endParaRPr lang="en-US" dirty="0">
              <a:solidFill>
                <a:srgbClr val="000000"/>
              </a:solidFill>
              <a:latin typeface="Arial" panose="020B0604020202020204" pitchFamily="34" charset="0"/>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Parameters:m5 M3 n3</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Filtered:</a:t>
            </a:r>
          </a:p>
          <a:p>
            <a:pPr rtl="0">
              <a:spcBef>
                <a:spcPts val="0"/>
              </a:spcBef>
              <a:spcAft>
                <a:spcPts val="0"/>
              </a:spcAft>
            </a:pPr>
            <a:r>
              <a:rPr lang="en-US" sz="1800" b="0" i="0" u="none" strike="noStrike" dirty="0">
                <a:solidFill>
                  <a:srgbClr val="000000"/>
                </a:solidFill>
                <a:effectLst/>
                <a:latin typeface="Arial" panose="020B0604020202020204" pitchFamily="34" charset="0"/>
              </a:rPr>
              <a:t>Mean depth 44</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Min depth 5</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Max depth 100</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Min genotype quality 30</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Alleles outside 0.25-0.75 trimmed (3.23% of all genotypes) “3.23% </a:t>
            </a:r>
            <a:r>
              <a:rPr lang="en-US" sz="1800" b="0" i="0" u="none" strike="noStrike" dirty="0" err="1">
                <a:solidFill>
                  <a:srgbClr val="000000"/>
                </a:solidFill>
                <a:effectLst/>
                <a:latin typeface="Arial" panose="020B0604020202020204" pitchFamily="34" charset="0"/>
              </a:rPr>
              <a:t>snps</a:t>
            </a:r>
            <a:r>
              <a:rPr lang="en-US" sz="1800" b="0" i="0" u="none" strike="noStrike" dirty="0">
                <a:solidFill>
                  <a:srgbClr val="000000"/>
                </a:solidFill>
                <a:effectLst/>
                <a:latin typeface="Arial" panose="020B0604020202020204" pitchFamily="34" charset="0"/>
              </a:rPr>
              <a:t> below MAC of 1”</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Missing per sample cutoff 0.8, none dropped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80% SNP completeness cutoff (7.66% dropped)</a:t>
            </a:r>
            <a:endParaRPr lang="en-US" b="0"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thinned</a:t>
            </a:r>
            <a:endParaRPr lang="en-US" b="0" dirty="0">
              <a:effectLst/>
            </a:endParaRPr>
          </a:p>
          <a:p>
            <a:br>
              <a:rPr lang="en-US" dirty="0"/>
            </a:br>
            <a:r>
              <a:rPr lang="en-US" dirty="0"/>
              <a:t>23,060 SNPs</a:t>
            </a:r>
          </a:p>
        </p:txBody>
      </p:sp>
    </p:spTree>
    <p:extLst>
      <p:ext uri="{BB962C8B-B14F-4D97-AF65-F5344CB8AC3E}">
        <p14:creationId xmlns:p14="http://schemas.microsoft.com/office/powerpoint/2010/main" val="1734861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13" name="Picture 12" descr="Chart, bar chart&#10;&#10;Description automatically generated">
            <a:extLst>
              <a:ext uri="{FF2B5EF4-FFF2-40B4-BE49-F238E27FC236}">
                <a16:creationId xmlns:a16="http://schemas.microsoft.com/office/drawing/2014/main" id="{F9E49DB6-197B-E294-C66B-C53F0C172A78}"/>
              </a:ext>
            </a:extLst>
          </p:cNvPr>
          <p:cNvPicPr>
            <a:picLocks noChangeAspect="1"/>
          </p:cNvPicPr>
          <p:nvPr/>
        </p:nvPicPr>
        <p:blipFill>
          <a:blip r:embed="rId2"/>
          <a:stretch>
            <a:fillRect/>
          </a:stretch>
        </p:blipFill>
        <p:spPr>
          <a:xfrm>
            <a:off x="7234127" y="1502175"/>
            <a:ext cx="5056738" cy="3853648"/>
          </a:xfrm>
          <a:prstGeom prst="rect">
            <a:avLst/>
          </a:prstGeom>
        </p:spPr>
      </p:pic>
      <p:pic>
        <p:nvPicPr>
          <p:cNvPr id="11" name="Picture 10" descr="Chart, bar chart&#10;&#10;Description automatically generated">
            <a:extLst>
              <a:ext uri="{FF2B5EF4-FFF2-40B4-BE49-F238E27FC236}">
                <a16:creationId xmlns:a16="http://schemas.microsoft.com/office/drawing/2014/main" id="{71824BF8-7EE4-63CF-D56A-1DD61F2382D7}"/>
              </a:ext>
            </a:extLst>
          </p:cNvPr>
          <p:cNvPicPr>
            <a:picLocks noChangeAspect="1"/>
          </p:cNvPicPr>
          <p:nvPr/>
        </p:nvPicPr>
        <p:blipFill>
          <a:blip r:embed="rId3"/>
          <a:stretch>
            <a:fillRect/>
          </a:stretch>
        </p:blipFill>
        <p:spPr>
          <a:xfrm>
            <a:off x="3057525" y="1502175"/>
            <a:ext cx="4772025" cy="3853648"/>
          </a:xfrm>
          <a:prstGeom prst="rect">
            <a:avLst/>
          </a:prstGeom>
        </p:spPr>
      </p:pic>
      <p:pic>
        <p:nvPicPr>
          <p:cNvPr id="9" name="Picture 8" descr="Chart, bar chart&#10;&#10;Description automatically generated">
            <a:extLst>
              <a:ext uri="{FF2B5EF4-FFF2-40B4-BE49-F238E27FC236}">
                <a16:creationId xmlns:a16="http://schemas.microsoft.com/office/drawing/2014/main" id="{FE5A2211-0DC4-34A0-4984-1A13F5A10F53}"/>
              </a:ext>
            </a:extLst>
          </p:cNvPr>
          <p:cNvPicPr>
            <a:picLocks noChangeAspect="1"/>
          </p:cNvPicPr>
          <p:nvPr/>
        </p:nvPicPr>
        <p:blipFill>
          <a:blip r:embed="rId4"/>
          <a:stretch>
            <a:fillRect/>
          </a:stretch>
        </p:blipFill>
        <p:spPr>
          <a:xfrm>
            <a:off x="0" y="1658343"/>
            <a:ext cx="3657398" cy="3541311"/>
          </a:xfrm>
          <a:prstGeom prst="rect">
            <a:avLst/>
          </a:prstGeom>
        </p:spPr>
      </p:pic>
      <p:sp>
        <p:nvSpPr>
          <p:cNvPr id="14" name="TextBox 13">
            <a:extLst>
              <a:ext uri="{FF2B5EF4-FFF2-40B4-BE49-F238E27FC236}">
                <a16:creationId xmlns:a16="http://schemas.microsoft.com/office/drawing/2014/main" id="{C1C264DF-582C-3AC0-6612-9AF42532298B}"/>
              </a:ext>
            </a:extLst>
          </p:cNvPr>
          <p:cNvSpPr txBox="1"/>
          <p:nvPr/>
        </p:nvSpPr>
        <p:spPr>
          <a:xfrm>
            <a:off x="1479180" y="1317508"/>
            <a:ext cx="1215076" cy="646331"/>
          </a:xfrm>
          <a:prstGeom prst="rect">
            <a:avLst/>
          </a:prstGeom>
          <a:noFill/>
        </p:spPr>
        <p:txBody>
          <a:bodyPr wrap="none" rtlCol="0">
            <a:spAutoFit/>
          </a:bodyPr>
          <a:lstStyle/>
          <a:p>
            <a:r>
              <a:rPr lang="en-US" sz="3600" dirty="0"/>
              <a:t>DAPC</a:t>
            </a:r>
          </a:p>
        </p:txBody>
      </p:sp>
    </p:spTree>
    <p:extLst>
      <p:ext uri="{BB962C8B-B14F-4D97-AF65-F5344CB8AC3E}">
        <p14:creationId xmlns:p14="http://schemas.microsoft.com/office/powerpoint/2010/main" val="313581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4" name="Picture 3" descr="Chart, scatter chart&#10;&#10;Description automatically generated">
            <a:extLst>
              <a:ext uri="{FF2B5EF4-FFF2-40B4-BE49-F238E27FC236}">
                <a16:creationId xmlns:a16="http://schemas.microsoft.com/office/drawing/2014/main" id="{2D4EDF90-4628-86E7-F693-EAB5A1E98AB1}"/>
              </a:ext>
            </a:extLst>
          </p:cNvPr>
          <p:cNvPicPr>
            <a:picLocks noChangeAspect="1"/>
          </p:cNvPicPr>
          <p:nvPr/>
        </p:nvPicPr>
        <p:blipFill>
          <a:blip r:embed="rId2"/>
          <a:stretch>
            <a:fillRect/>
          </a:stretch>
        </p:blipFill>
        <p:spPr>
          <a:xfrm>
            <a:off x="418751" y="1070077"/>
            <a:ext cx="6239223" cy="5656366"/>
          </a:xfrm>
          <a:prstGeom prst="rect">
            <a:avLst/>
          </a:prstGeom>
        </p:spPr>
      </p:pic>
      <p:pic>
        <p:nvPicPr>
          <p:cNvPr id="6" name="Picture 5" descr="Chart, scatter chart&#10;&#10;Description automatically generated">
            <a:extLst>
              <a:ext uri="{FF2B5EF4-FFF2-40B4-BE49-F238E27FC236}">
                <a16:creationId xmlns:a16="http://schemas.microsoft.com/office/drawing/2014/main" id="{A1DA4172-D30B-A4C5-FE9D-A08391599B5B}"/>
              </a:ext>
            </a:extLst>
          </p:cNvPr>
          <p:cNvPicPr>
            <a:picLocks noChangeAspect="1"/>
          </p:cNvPicPr>
          <p:nvPr/>
        </p:nvPicPr>
        <p:blipFill>
          <a:blip r:embed="rId3"/>
          <a:stretch>
            <a:fillRect/>
          </a:stretch>
        </p:blipFill>
        <p:spPr>
          <a:xfrm>
            <a:off x="7131129" y="174419"/>
            <a:ext cx="4270645" cy="3254581"/>
          </a:xfrm>
          <a:prstGeom prst="rect">
            <a:avLst/>
          </a:prstGeom>
        </p:spPr>
      </p:pic>
      <p:pic>
        <p:nvPicPr>
          <p:cNvPr id="8" name="Picture 7" descr="Chart, scatter chart&#10;&#10;Description automatically generated">
            <a:extLst>
              <a:ext uri="{FF2B5EF4-FFF2-40B4-BE49-F238E27FC236}">
                <a16:creationId xmlns:a16="http://schemas.microsoft.com/office/drawing/2014/main" id="{15E9B9AA-BA8C-B6B0-53F9-61D0D76FB35B}"/>
              </a:ext>
            </a:extLst>
          </p:cNvPr>
          <p:cNvPicPr>
            <a:picLocks noChangeAspect="1"/>
          </p:cNvPicPr>
          <p:nvPr/>
        </p:nvPicPr>
        <p:blipFill>
          <a:blip r:embed="rId4"/>
          <a:stretch>
            <a:fillRect/>
          </a:stretch>
        </p:blipFill>
        <p:spPr>
          <a:xfrm>
            <a:off x="7131128" y="3471862"/>
            <a:ext cx="4270645" cy="3254581"/>
          </a:xfrm>
          <a:prstGeom prst="rect">
            <a:avLst/>
          </a:prstGeom>
        </p:spPr>
      </p:pic>
    </p:spTree>
    <p:extLst>
      <p:ext uri="{BB962C8B-B14F-4D97-AF65-F5344CB8AC3E}">
        <p14:creationId xmlns:p14="http://schemas.microsoft.com/office/powerpoint/2010/main" val="33093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7" name="Picture 6" descr="Table, timeline&#10;&#10;Description automatically generated with medium confidence">
            <a:extLst>
              <a:ext uri="{FF2B5EF4-FFF2-40B4-BE49-F238E27FC236}">
                <a16:creationId xmlns:a16="http://schemas.microsoft.com/office/drawing/2014/main" id="{600A7DDD-0E19-CB46-1400-D077258CF98E}"/>
              </a:ext>
            </a:extLst>
          </p:cNvPr>
          <p:cNvPicPr>
            <a:picLocks noChangeAspect="1"/>
          </p:cNvPicPr>
          <p:nvPr/>
        </p:nvPicPr>
        <p:blipFill>
          <a:blip r:embed="rId2"/>
          <a:stretch>
            <a:fillRect/>
          </a:stretch>
        </p:blipFill>
        <p:spPr>
          <a:xfrm>
            <a:off x="2507579" y="1505415"/>
            <a:ext cx="9201202" cy="4962293"/>
          </a:xfrm>
          <a:prstGeom prst="rect">
            <a:avLst/>
          </a:prstGeom>
        </p:spPr>
      </p:pic>
      <p:sp>
        <p:nvSpPr>
          <p:cNvPr id="10" name="Rectangle 9">
            <a:extLst>
              <a:ext uri="{FF2B5EF4-FFF2-40B4-BE49-F238E27FC236}">
                <a16:creationId xmlns:a16="http://schemas.microsoft.com/office/drawing/2014/main" id="{38948A42-D09E-60E4-9101-1E4F81D05576}"/>
              </a:ext>
            </a:extLst>
          </p:cNvPr>
          <p:cNvSpPr/>
          <p:nvPr/>
        </p:nvSpPr>
        <p:spPr>
          <a:xfrm>
            <a:off x="2720898" y="6255834"/>
            <a:ext cx="2096429" cy="31223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0448344-F4D2-B856-7E6F-FB5201EE45BF}"/>
              </a:ext>
            </a:extLst>
          </p:cNvPr>
          <p:cNvSpPr/>
          <p:nvPr/>
        </p:nvSpPr>
        <p:spPr>
          <a:xfrm>
            <a:off x="8850352" y="6255834"/>
            <a:ext cx="1219199" cy="31223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39C709E-4D87-D90D-EDE1-0268C7A43693}"/>
              </a:ext>
            </a:extLst>
          </p:cNvPr>
          <p:cNvSpPr/>
          <p:nvPr/>
        </p:nvSpPr>
        <p:spPr>
          <a:xfrm>
            <a:off x="10069552" y="4125951"/>
            <a:ext cx="524108" cy="1858537"/>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E5B1BBA-76CD-639D-EB1F-9607A629611D}"/>
              </a:ext>
            </a:extLst>
          </p:cNvPr>
          <p:cNvSpPr/>
          <p:nvPr/>
        </p:nvSpPr>
        <p:spPr>
          <a:xfrm>
            <a:off x="10069552" y="1784194"/>
            <a:ext cx="524108" cy="1858537"/>
          </a:xfrm>
          <a:prstGeom prst="rect">
            <a:avLst/>
          </a:prstGeom>
          <a:noFill/>
          <a:ln w="28575">
            <a:solidFill>
              <a:srgbClr val="DB54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8138E2-FE61-A861-47D4-2E38DE8F5D85}"/>
              </a:ext>
            </a:extLst>
          </p:cNvPr>
          <p:cNvSpPr/>
          <p:nvPr/>
        </p:nvSpPr>
        <p:spPr>
          <a:xfrm>
            <a:off x="5259659" y="6255834"/>
            <a:ext cx="3304477" cy="312234"/>
          </a:xfrm>
          <a:prstGeom prst="rect">
            <a:avLst/>
          </a:prstGeom>
          <a:noFill/>
          <a:ln w="28575">
            <a:solidFill>
              <a:srgbClr val="DB54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Map&#10;&#10;Description automatically generated">
            <a:extLst>
              <a:ext uri="{FF2B5EF4-FFF2-40B4-BE49-F238E27FC236}">
                <a16:creationId xmlns:a16="http://schemas.microsoft.com/office/drawing/2014/main" id="{4C52928D-E7E8-4AD6-85A9-557CE20DCEB6}"/>
              </a:ext>
            </a:extLst>
          </p:cNvPr>
          <p:cNvPicPr>
            <a:picLocks noChangeAspect="1"/>
          </p:cNvPicPr>
          <p:nvPr/>
        </p:nvPicPr>
        <p:blipFill>
          <a:blip r:embed="rId3"/>
          <a:stretch>
            <a:fillRect/>
          </a:stretch>
        </p:blipFill>
        <p:spPr>
          <a:xfrm>
            <a:off x="204334" y="1109106"/>
            <a:ext cx="3564778" cy="4025590"/>
          </a:xfrm>
          <a:prstGeom prst="rect">
            <a:avLst/>
          </a:prstGeom>
        </p:spPr>
      </p:pic>
    </p:spTree>
    <p:extLst>
      <p:ext uri="{BB962C8B-B14F-4D97-AF65-F5344CB8AC3E}">
        <p14:creationId xmlns:p14="http://schemas.microsoft.com/office/powerpoint/2010/main" val="4239073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4" name="Picture 3" descr="Chart, scatter chart&#10;&#10;Description automatically generated">
            <a:extLst>
              <a:ext uri="{FF2B5EF4-FFF2-40B4-BE49-F238E27FC236}">
                <a16:creationId xmlns:a16="http://schemas.microsoft.com/office/drawing/2014/main" id="{EC766FC0-F14F-6CCB-4018-3B88026DE8EE}"/>
              </a:ext>
            </a:extLst>
          </p:cNvPr>
          <p:cNvPicPr>
            <a:picLocks noChangeAspect="1"/>
          </p:cNvPicPr>
          <p:nvPr/>
        </p:nvPicPr>
        <p:blipFill>
          <a:blip r:embed="rId2"/>
          <a:stretch>
            <a:fillRect/>
          </a:stretch>
        </p:blipFill>
        <p:spPr>
          <a:xfrm>
            <a:off x="2722562" y="519061"/>
            <a:ext cx="7636814" cy="5819877"/>
          </a:xfrm>
          <a:prstGeom prst="rect">
            <a:avLst/>
          </a:prstGeom>
        </p:spPr>
      </p:pic>
      <p:sp>
        <p:nvSpPr>
          <p:cNvPr id="7" name="TextBox 6">
            <a:extLst>
              <a:ext uri="{FF2B5EF4-FFF2-40B4-BE49-F238E27FC236}">
                <a16:creationId xmlns:a16="http://schemas.microsoft.com/office/drawing/2014/main" id="{26BC8B61-92C4-367A-08EF-AE9744778F17}"/>
              </a:ext>
            </a:extLst>
          </p:cNvPr>
          <p:cNvSpPr txBox="1"/>
          <p:nvPr/>
        </p:nvSpPr>
        <p:spPr>
          <a:xfrm>
            <a:off x="1261022" y="1248936"/>
            <a:ext cx="1705532" cy="584775"/>
          </a:xfrm>
          <a:prstGeom prst="rect">
            <a:avLst/>
          </a:prstGeom>
          <a:noFill/>
        </p:spPr>
        <p:txBody>
          <a:bodyPr wrap="none" rtlCol="0">
            <a:spAutoFit/>
          </a:bodyPr>
          <a:lstStyle/>
          <a:p>
            <a:r>
              <a:rPr lang="en-US" sz="3200" dirty="0"/>
              <a:t>structure</a:t>
            </a:r>
          </a:p>
        </p:txBody>
      </p:sp>
    </p:spTree>
    <p:extLst>
      <p:ext uri="{BB962C8B-B14F-4D97-AF65-F5344CB8AC3E}">
        <p14:creationId xmlns:p14="http://schemas.microsoft.com/office/powerpoint/2010/main" val="3223988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9" name="Picture 8" descr="Chart&#10;&#10;Description automatically generated with medium confidence">
            <a:extLst>
              <a:ext uri="{FF2B5EF4-FFF2-40B4-BE49-F238E27FC236}">
                <a16:creationId xmlns:a16="http://schemas.microsoft.com/office/drawing/2014/main" id="{7AFE7B3C-4281-96A4-0A31-A2CFE6668B05}"/>
              </a:ext>
            </a:extLst>
          </p:cNvPr>
          <p:cNvPicPr>
            <a:picLocks noChangeAspect="1"/>
          </p:cNvPicPr>
          <p:nvPr/>
        </p:nvPicPr>
        <p:blipFill>
          <a:blip r:embed="rId2"/>
          <a:stretch>
            <a:fillRect/>
          </a:stretch>
        </p:blipFill>
        <p:spPr>
          <a:xfrm>
            <a:off x="2160804" y="223704"/>
            <a:ext cx="8411946" cy="6410591"/>
          </a:xfrm>
          <a:prstGeom prst="rect">
            <a:avLst/>
          </a:prstGeom>
        </p:spPr>
      </p:pic>
      <p:sp>
        <p:nvSpPr>
          <p:cNvPr id="17" name="Rectangle 16">
            <a:extLst>
              <a:ext uri="{FF2B5EF4-FFF2-40B4-BE49-F238E27FC236}">
                <a16:creationId xmlns:a16="http://schemas.microsoft.com/office/drawing/2014/main" id="{88229FFC-AF95-6CC0-C5B2-51B6EEBF8675}"/>
              </a:ext>
            </a:extLst>
          </p:cNvPr>
          <p:cNvSpPr/>
          <p:nvPr/>
        </p:nvSpPr>
        <p:spPr>
          <a:xfrm>
            <a:off x="2754351" y="5218771"/>
            <a:ext cx="3713356" cy="1415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9725C14-C57D-DEA3-A779-105DC5C79F6F}"/>
              </a:ext>
            </a:extLst>
          </p:cNvPr>
          <p:cNvSpPr/>
          <p:nvPr/>
        </p:nvSpPr>
        <p:spPr>
          <a:xfrm>
            <a:off x="6467707" y="5218771"/>
            <a:ext cx="2843561" cy="14155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DFF0F01-688F-A91F-A0C2-5B92545C95A4}"/>
              </a:ext>
            </a:extLst>
          </p:cNvPr>
          <p:cNvSpPr txBox="1"/>
          <p:nvPr/>
        </p:nvSpPr>
        <p:spPr>
          <a:xfrm>
            <a:off x="4160425" y="4928838"/>
            <a:ext cx="901209" cy="369332"/>
          </a:xfrm>
          <a:prstGeom prst="rect">
            <a:avLst/>
          </a:prstGeom>
          <a:noFill/>
        </p:spPr>
        <p:txBody>
          <a:bodyPr wrap="none" rtlCol="0">
            <a:spAutoFit/>
          </a:bodyPr>
          <a:lstStyle/>
          <a:p>
            <a:r>
              <a:rPr lang="en-US" dirty="0"/>
              <a:t>smooth</a:t>
            </a:r>
          </a:p>
        </p:txBody>
      </p:sp>
      <p:sp>
        <p:nvSpPr>
          <p:cNvPr id="20" name="TextBox 19">
            <a:extLst>
              <a:ext uri="{FF2B5EF4-FFF2-40B4-BE49-F238E27FC236}">
                <a16:creationId xmlns:a16="http://schemas.microsoft.com/office/drawing/2014/main" id="{635CD985-3E2E-DEED-EFD2-3924719E6372}"/>
              </a:ext>
            </a:extLst>
          </p:cNvPr>
          <p:cNvSpPr txBox="1"/>
          <p:nvPr/>
        </p:nvSpPr>
        <p:spPr>
          <a:xfrm>
            <a:off x="7448640" y="4928838"/>
            <a:ext cx="794385" cy="369332"/>
          </a:xfrm>
          <a:prstGeom prst="rect">
            <a:avLst/>
          </a:prstGeom>
          <a:noFill/>
        </p:spPr>
        <p:txBody>
          <a:bodyPr wrap="none" rtlCol="0">
            <a:spAutoFit/>
          </a:bodyPr>
          <a:lstStyle/>
          <a:p>
            <a:r>
              <a:rPr lang="en-US" dirty="0"/>
              <a:t>cotton</a:t>
            </a:r>
          </a:p>
        </p:txBody>
      </p:sp>
    </p:spTree>
    <p:extLst>
      <p:ext uri="{BB962C8B-B14F-4D97-AF65-F5344CB8AC3E}">
        <p14:creationId xmlns:p14="http://schemas.microsoft.com/office/powerpoint/2010/main" val="828565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11" name="Picture 10" descr="Chart, bar chart&#10;&#10;Description automatically generated">
            <a:extLst>
              <a:ext uri="{FF2B5EF4-FFF2-40B4-BE49-F238E27FC236}">
                <a16:creationId xmlns:a16="http://schemas.microsoft.com/office/drawing/2014/main" id="{515013A9-35FD-19AE-1577-9A0D76A522CB}"/>
              </a:ext>
            </a:extLst>
          </p:cNvPr>
          <p:cNvPicPr>
            <a:picLocks noChangeAspect="1"/>
          </p:cNvPicPr>
          <p:nvPr/>
        </p:nvPicPr>
        <p:blipFill>
          <a:blip r:embed="rId2"/>
          <a:stretch>
            <a:fillRect/>
          </a:stretch>
        </p:blipFill>
        <p:spPr>
          <a:xfrm>
            <a:off x="2010627" y="111512"/>
            <a:ext cx="8482670" cy="6464488"/>
          </a:xfrm>
          <a:prstGeom prst="rect">
            <a:avLst/>
          </a:prstGeom>
        </p:spPr>
      </p:pic>
    </p:spTree>
    <p:extLst>
      <p:ext uri="{BB962C8B-B14F-4D97-AF65-F5344CB8AC3E}">
        <p14:creationId xmlns:p14="http://schemas.microsoft.com/office/powerpoint/2010/main" val="3895251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11" name="Picture 10" descr="Chart, bar chart&#10;&#10;Description automatically generated">
            <a:extLst>
              <a:ext uri="{FF2B5EF4-FFF2-40B4-BE49-F238E27FC236}">
                <a16:creationId xmlns:a16="http://schemas.microsoft.com/office/drawing/2014/main" id="{515013A9-35FD-19AE-1577-9A0D76A522CB}"/>
              </a:ext>
            </a:extLst>
          </p:cNvPr>
          <p:cNvPicPr>
            <a:picLocks noChangeAspect="1"/>
          </p:cNvPicPr>
          <p:nvPr/>
        </p:nvPicPr>
        <p:blipFill>
          <a:blip r:embed="rId2"/>
          <a:stretch>
            <a:fillRect/>
          </a:stretch>
        </p:blipFill>
        <p:spPr>
          <a:xfrm>
            <a:off x="382549" y="1293540"/>
            <a:ext cx="6516701" cy="4966259"/>
          </a:xfrm>
          <a:prstGeom prst="rect">
            <a:avLst/>
          </a:prstGeom>
        </p:spPr>
      </p:pic>
      <p:pic>
        <p:nvPicPr>
          <p:cNvPr id="3" name="Picture 2" descr="Map&#10;&#10;Description automatically generated">
            <a:extLst>
              <a:ext uri="{FF2B5EF4-FFF2-40B4-BE49-F238E27FC236}">
                <a16:creationId xmlns:a16="http://schemas.microsoft.com/office/drawing/2014/main" id="{B3153E93-45F6-D6C7-D357-A6B9D42223B4}"/>
              </a:ext>
            </a:extLst>
          </p:cNvPr>
          <p:cNvPicPr>
            <a:picLocks noChangeAspect="1"/>
          </p:cNvPicPr>
          <p:nvPr/>
        </p:nvPicPr>
        <p:blipFill>
          <a:blip r:embed="rId3"/>
          <a:stretch>
            <a:fillRect/>
          </a:stretch>
        </p:blipFill>
        <p:spPr>
          <a:xfrm>
            <a:off x="6899250" y="379699"/>
            <a:ext cx="5207000" cy="5880100"/>
          </a:xfrm>
          <a:prstGeom prst="rect">
            <a:avLst/>
          </a:prstGeom>
        </p:spPr>
      </p:pic>
      <p:sp>
        <p:nvSpPr>
          <p:cNvPr id="4" name="Rectangle 3">
            <a:extLst>
              <a:ext uri="{FF2B5EF4-FFF2-40B4-BE49-F238E27FC236}">
                <a16:creationId xmlns:a16="http://schemas.microsoft.com/office/drawing/2014/main" id="{292D4583-3240-4DA7-2E55-AA77EA846C09}"/>
              </a:ext>
            </a:extLst>
          </p:cNvPr>
          <p:cNvSpPr/>
          <p:nvPr/>
        </p:nvSpPr>
        <p:spPr>
          <a:xfrm>
            <a:off x="2977376" y="1293540"/>
            <a:ext cx="1410655" cy="496625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372DF907-93CB-34B2-E1B4-AA4AAEE402E3}"/>
              </a:ext>
            </a:extLst>
          </p:cNvPr>
          <p:cNvCxnSpPr>
            <a:cxnSpLocks/>
          </p:cNvCxnSpPr>
          <p:nvPr/>
        </p:nvCxnSpPr>
        <p:spPr>
          <a:xfrm flipV="1">
            <a:off x="4388031" y="1070077"/>
            <a:ext cx="5022438" cy="223463"/>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F76392C-B7EE-43D9-CE24-587869DEF7DB}"/>
              </a:ext>
            </a:extLst>
          </p:cNvPr>
          <p:cNvSpPr/>
          <p:nvPr/>
        </p:nvSpPr>
        <p:spPr>
          <a:xfrm>
            <a:off x="4389916" y="1483986"/>
            <a:ext cx="739645" cy="496625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A985BED-6CE5-BFE9-854F-D8B5FEE40D82}"/>
              </a:ext>
            </a:extLst>
          </p:cNvPr>
          <p:cNvCxnSpPr/>
          <p:nvPr/>
        </p:nvCxnSpPr>
        <p:spPr>
          <a:xfrm>
            <a:off x="5140712" y="1483986"/>
            <a:ext cx="2888166" cy="1058492"/>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8C95DB4-77FB-51AD-45D6-DA3E00776E0D}"/>
              </a:ext>
            </a:extLst>
          </p:cNvPr>
          <p:cNvSpPr/>
          <p:nvPr/>
        </p:nvSpPr>
        <p:spPr>
          <a:xfrm>
            <a:off x="5159297" y="1388763"/>
            <a:ext cx="739645" cy="496625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4391ADD6-CC2F-0D5C-FA15-A3D7F0EF347E}"/>
              </a:ext>
            </a:extLst>
          </p:cNvPr>
          <p:cNvCxnSpPr/>
          <p:nvPr/>
        </p:nvCxnSpPr>
        <p:spPr>
          <a:xfrm flipV="1">
            <a:off x="5887844" y="1103094"/>
            <a:ext cx="3910723" cy="3019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0467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13" name="Picture 12" descr="Chart, bar chart&#10;&#10;Description automatically generated">
            <a:extLst>
              <a:ext uri="{FF2B5EF4-FFF2-40B4-BE49-F238E27FC236}">
                <a16:creationId xmlns:a16="http://schemas.microsoft.com/office/drawing/2014/main" id="{BE346B9F-97E0-E442-4724-5EE4FB3F6D13}"/>
              </a:ext>
            </a:extLst>
          </p:cNvPr>
          <p:cNvPicPr>
            <a:picLocks noChangeAspect="1"/>
          </p:cNvPicPr>
          <p:nvPr/>
        </p:nvPicPr>
        <p:blipFill>
          <a:blip r:embed="rId2"/>
          <a:stretch>
            <a:fillRect/>
          </a:stretch>
        </p:blipFill>
        <p:spPr>
          <a:xfrm>
            <a:off x="2006601" y="312544"/>
            <a:ext cx="8178797" cy="6232912"/>
          </a:xfrm>
          <a:prstGeom prst="rect">
            <a:avLst/>
          </a:prstGeom>
        </p:spPr>
      </p:pic>
    </p:spTree>
    <p:extLst>
      <p:ext uri="{BB962C8B-B14F-4D97-AF65-F5344CB8AC3E}">
        <p14:creationId xmlns:p14="http://schemas.microsoft.com/office/powerpoint/2010/main" val="2917912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pic>
        <p:nvPicPr>
          <p:cNvPr id="15" name="Picture 14" descr="Chart, bar chart&#10;&#10;Description automatically generated">
            <a:extLst>
              <a:ext uri="{FF2B5EF4-FFF2-40B4-BE49-F238E27FC236}">
                <a16:creationId xmlns:a16="http://schemas.microsoft.com/office/drawing/2014/main" id="{561DD352-4A79-F7D7-9178-42E357502FB2}"/>
              </a:ext>
            </a:extLst>
          </p:cNvPr>
          <p:cNvPicPr>
            <a:picLocks noChangeAspect="1"/>
          </p:cNvPicPr>
          <p:nvPr/>
        </p:nvPicPr>
        <p:blipFill>
          <a:blip r:embed="rId2"/>
          <a:stretch>
            <a:fillRect/>
          </a:stretch>
        </p:blipFill>
        <p:spPr>
          <a:xfrm>
            <a:off x="2134040" y="265014"/>
            <a:ext cx="8303533" cy="6327971"/>
          </a:xfrm>
          <a:prstGeom prst="rect">
            <a:avLst/>
          </a:prstGeom>
        </p:spPr>
      </p:pic>
    </p:spTree>
    <p:extLst>
      <p:ext uri="{BB962C8B-B14F-4D97-AF65-F5344CB8AC3E}">
        <p14:creationId xmlns:p14="http://schemas.microsoft.com/office/powerpoint/2010/main" val="3517484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5E7D-48D4-E1B7-BF72-4703028091A0}"/>
              </a:ext>
            </a:extLst>
          </p:cNvPr>
          <p:cNvSpPr txBox="1"/>
          <p:nvPr/>
        </p:nvSpPr>
        <p:spPr>
          <a:xfrm>
            <a:off x="869796" y="646771"/>
            <a:ext cx="6366551" cy="769441"/>
          </a:xfrm>
          <a:prstGeom prst="rect">
            <a:avLst/>
          </a:prstGeom>
          <a:noFill/>
        </p:spPr>
        <p:txBody>
          <a:bodyPr wrap="none" rtlCol="0">
            <a:spAutoFit/>
          </a:bodyPr>
          <a:lstStyle/>
          <a:p>
            <a:r>
              <a:rPr lang="en-US" sz="4400" dirty="0"/>
              <a:t>Community/enemy project</a:t>
            </a:r>
          </a:p>
        </p:txBody>
      </p:sp>
      <p:pic>
        <p:nvPicPr>
          <p:cNvPr id="4" name="Picture 3" descr="Chart, bubble chart&#10;&#10;Description automatically generated">
            <a:extLst>
              <a:ext uri="{FF2B5EF4-FFF2-40B4-BE49-F238E27FC236}">
                <a16:creationId xmlns:a16="http://schemas.microsoft.com/office/drawing/2014/main" id="{816AAC82-A8F2-6ECD-5602-EFFCB956ACB5}"/>
              </a:ext>
            </a:extLst>
          </p:cNvPr>
          <p:cNvPicPr>
            <a:picLocks noChangeAspect="1"/>
          </p:cNvPicPr>
          <p:nvPr/>
        </p:nvPicPr>
        <p:blipFill>
          <a:blip r:embed="rId2"/>
          <a:stretch>
            <a:fillRect/>
          </a:stretch>
        </p:blipFill>
        <p:spPr>
          <a:xfrm>
            <a:off x="2729830" y="1715584"/>
            <a:ext cx="7713645" cy="4573704"/>
          </a:xfrm>
          <a:prstGeom prst="rect">
            <a:avLst/>
          </a:prstGeom>
        </p:spPr>
      </p:pic>
    </p:spTree>
    <p:extLst>
      <p:ext uri="{BB962C8B-B14F-4D97-AF65-F5344CB8AC3E}">
        <p14:creationId xmlns:p14="http://schemas.microsoft.com/office/powerpoint/2010/main" val="37324688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sp>
        <p:nvSpPr>
          <p:cNvPr id="3" name="TextBox 2">
            <a:extLst>
              <a:ext uri="{FF2B5EF4-FFF2-40B4-BE49-F238E27FC236}">
                <a16:creationId xmlns:a16="http://schemas.microsoft.com/office/drawing/2014/main" id="{41D244DC-1561-5E1D-FB42-81C468C46F69}"/>
              </a:ext>
            </a:extLst>
          </p:cNvPr>
          <p:cNvSpPr txBox="1"/>
          <p:nvPr/>
        </p:nvSpPr>
        <p:spPr>
          <a:xfrm>
            <a:off x="301611" y="1260088"/>
            <a:ext cx="2062448" cy="2308324"/>
          </a:xfrm>
          <a:prstGeom prst="rect">
            <a:avLst/>
          </a:prstGeom>
          <a:noFill/>
        </p:spPr>
        <p:txBody>
          <a:bodyPr wrap="square" rtlCol="0">
            <a:spAutoFit/>
          </a:bodyPr>
          <a:lstStyle/>
          <a:p>
            <a:r>
              <a:rPr lang="en-US" sz="1800" b="0" i="0" u="none" strike="noStrike" dirty="0" err="1">
                <a:solidFill>
                  <a:srgbClr val="000000"/>
                </a:solidFill>
                <a:effectLst/>
                <a:latin typeface="Arial" panose="020B0604020202020204" pitchFamily="34" charset="0"/>
              </a:rPr>
              <a:t>IQTree</a:t>
            </a:r>
            <a:r>
              <a:rPr lang="en-US" sz="1800" b="0" i="0" u="none" strike="noStrike" dirty="0">
                <a:solidFill>
                  <a:srgbClr val="000000"/>
                </a:solidFill>
                <a:effectLst/>
                <a:latin typeface="Arial" panose="020B0604020202020204" pitchFamily="34" charset="0"/>
              </a:rPr>
              <a:t> phylogeny on concatenated </a:t>
            </a:r>
            <a:r>
              <a:rPr lang="en-US" sz="1800" b="0" i="0" u="none" strike="noStrike" dirty="0" err="1">
                <a:solidFill>
                  <a:srgbClr val="000000"/>
                </a:solidFill>
                <a:effectLst/>
                <a:latin typeface="Arial" panose="020B0604020202020204" pitchFamily="34" charset="0"/>
              </a:rPr>
              <a:t>fasta</a:t>
            </a:r>
            <a:r>
              <a:rPr lang="en-US" sz="1800" b="0" i="0" u="none" strike="noStrike" dirty="0">
                <a:solidFill>
                  <a:srgbClr val="000000"/>
                </a:solidFill>
                <a:effectLst/>
                <a:latin typeface="Arial" panose="020B0604020202020204" pitchFamily="34" charset="0"/>
              </a:rPr>
              <a:t> (~6000 bp)</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K3Pu+F+ASC+R2 (AIC) and 1000 bootstrap 1000 </a:t>
            </a:r>
            <a:r>
              <a:rPr lang="en-US" sz="1800" b="0" i="0" u="none" strike="noStrike" dirty="0" err="1">
                <a:solidFill>
                  <a:srgbClr val="000000"/>
                </a:solidFill>
                <a:effectLst/>
                <a:latin typeface="Arial" panose="020B0604020202020204" pitchFamily="34" charset="0"/>
              </a:rPr>
              <a:t>alrt</a:t>
            </a:r>
            <a:endParaRPr lang="en-US" dirty="0"/>
          </a:p>
        </p:txBody>
      </p:sp>
      <p:pic>
        <p:nvPicPr>
          <p:cNvPr id="6" name="Picture 5" descr="Text&#10;&#10;Description automatically generated with medium confidence">
            <a:extLst>
              <a:ext uri="{FF2B5EF4-FFF2-40B4-BE49-F238E27FC236}">
                <a16:creationId xmlns:a16="http://schemas.microsoft.com/office/drawing/2014/main" id="{10BAD820-D2BF-AE47-6EE1-36E60BE022F4}"/>
              </a:ext>
            </a:extLst>
          </p:cNvPr>
          <p:cNvPicPr>
            <a:picLocks noChangeAspect="1"/>
          </p:cNvPicPr>
          <p:nvPr/>
        </p:nvPicPr>
        <p:blipFill rotWithShape="1">
          <a:blip r:embed="rId2"/>
          <a:srcRect l="32177"/>
          <a:stretch/>
        </p:blipFill>
        <p:spPr>
          <a:xfrm>
            <a:off x="2364059" y="382026"/>
            <a:ext cx="5271464" cy="6372772"/>
          </a:xfrm>
          <a:prstGeom prst="rect">
            <a:avLst/>
          </a:prstGeom>
        </p:spPr>
      </p:pic>
      <p:sp>
        <p:nvSpPr>
          <p:cNvPr id="7" name="TextBox 6">
            <a:extLst>
              <a:ext uri="{FF2B5EF4-FFF2-40B4-BE49-F238E27FC236}">
                <a16:creationId xmlns:a16="http://schemas.microsoft.com/office/drawing/2014/main" id="{7BE21D8B-949B-6216-3DBC-621C1C97BD10}"/>
              </a:ext>
            </a:extLst>
          </p:cNvPr>
          <p:cNvSpPr txBox="1"/>
          <p:nvPr/>
        </p:nvSpPr>
        <p:spPr>
          <a:xfrm>
            <a:off x="4495774" y="562245"/>
            <a:ext cx="901209" cy="369332"/>
          </a:xfrm>
          <a:prstGeom prst="rect">
            <a:avLst/>
          </a:prstGeom>
          <a:noFill/>
        </p:spPr>
        <p:txBody>
          <a:bodyPr wrap="none" rtlCol="0">
            <a:spAutoFit/>
          </a:bodyPr>
          <a:lstStyle/>
          <a:p>
            <a:r>
              <a:rPr lang="en-US" dirty="0"/>
              <a:t>smooth</a:t>
            </a:r>
          </a:p>
        </p:txBody>
      </p:sp>
      <p:sp>
        <p:nvSpPr>
          <p:cNvPr id="8" name="TextBox 7">
            <a:extLst>
              <a:ext uri="{FF2B5EF4-FFF2-40B4-BE49-F238E27FC236}">
                <a16:creationId xmlns:a16="http://schemas.microsoft.com/office/drawing/2014/main" id="{2D039736-85FA-2BB1-6886-43FAF4DF682C}"/>
              </a:ext>
            </a:extLst>
          </p:cNvPr>
          <p:cNvSpPr txBox="1"/>
          <p:nvPr/>
        </p:nvSpPr>
        <p:spPr>
          <a:xfrm>
            <a:off x="4602598" y="4427034"/>
            <a:ext cx="794385" cy="369332"/>
          </a:xfrm>
          <a:prstGeom prst="rect">
            <a:avLst/>
          </a:prstGeom>
          <a:noFill/>
        </p:spPr>
        <p:txBody>
          <a:bodyPr wrap="none" rtlCol="0">
            <a:spAutoFit/>
          </a:bodyPr>
          <a:lstStyle/>
          <a:p>
            <a:r>
              <a:rPr lang="en-US" dirty="0"/>
              <a:t>cotton</a:t>
            </a:r>
          </a:p>
        </p:txBody>
      </p:sp>
    </p:spTree>
    <p:extLst>
      <p:ext uri="{BB962C8B-B14F-4D97-AF65-F5344CB8AC3E}">
        <p14:creationId xmlns:p14="http://schemas.microsoft.com/office/powerpoint/2010/main" val="12279200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223412" cy="646331"/>
          </a:xfrm>
          <a:prstGeom prst="rect">
            <a:avLst/>
          </a:prstGeom>
          <a:noFill/>
        </p:spPr>
        <p:txBody>
          <a:bodyPr wrap="none" rtlCol="0">
            <a:spAutoFit/>
          </a:bodyPr>
          <a:lstStyle/>
          <a:p>
            <a:r>
              <a:rPr lang="en-US" sz="3600" dirty="0"/>
              <a:t>Wasp</a:t>
            </a:r>
          </a:p>
        </p:txBody>
      </p:sp>
      <p:sp>
        <p:nvSpPr>
          <p:cNvPr id="3" name="TextBox 2">
            <a:extLst>
              <a:ext uri="{FF2B5EF4-FFF2-40B4-BE49-F238E27FC236}">
                <a16:creationId xmlns:a16="http://schemas.microsoft.com/office/drawing/2014/main" id="{41D244DC-1561-5E1D-FB42-81C468C46F69}"/>
              </a:ext>
            </a:extLst>
          </p:cNvPr>
          <p:cNvSpPr txBox="1"/>
          <p:nvPr/>
        </p:nvSpPr>
        <p:spPr>
          <a:xfrm>
            <a:off x="301611" y="1260088"/>
            <a:ext cx="2062448" cy="2308324"/>
          </a:xfrm>
          <a:prstGeom prst="rect">
            <a:avLst/>
          </a:prstGeom>
          <a:noFill/>
        </p:spPr>
        <p:txBody>
          <a:bodyPr wrap="square" rtlCol="0">
            <a:spAutoFit/>
          </a:bodyPr>
          <a:lstStyle/>
          <a:p>
            <a:r>
              <a:rPr lang="en-US" sz="1800" b="0" i="0" u="none" strike="noStrike" dirty="0" err="1">
                <a:solidFill>
                  <a:srgbClr val="000000"/>
                </a:solidFill>
                <a:effectLst/>
                <a:latin typeface="Arial" panose="020B0604020202020204" pitchFamily="34" charset="0"/>
              </a:rPr>
              <a:t>IQTree</a:t>
            </a:r>
            <a:r>
              <a:rPr lang="en-US" sz="1800" b="0" i="0" u="none" strike="noStrike" dirty="0">
                <a:solidFill>
                  <a:srgbClr val="000000"/>
                </a:solidFill>
                <a:effectLst/>
                <a:latin typeface="Arial" panose="020B0604020202020204" pitchFamily="34" charset="0"/>
              </a:rPr>
              <a:t> phylogeny on concatenated </a:t>
            </a:r>
            <a:r>
              <a:rPr lang="en-US" sz="1800" b="0" i="0" u="none" strike="noStrike" dirty="0" err="1">
                <a:solidFill>
                  <a:srgbClr val="000000"/>
                </a:solidFill>
                <a:effectLst/>
                <a:latin typeface="Arial" panose="020B0604020202020204" pitchFamily="34" charset="0"/>
              </a:rPr>
              <a:t>fasta</a:t>
            </a:r>
            <a:r>
              <a:rPr lang="en-US" sz="1800" b="0" i="0" u="none" strike="noStrike" dirty="0">
                <a:solidFill>
                  <a:srgbClr val="000000"/>
                </a:solidFill>
                <a:effectLst/>
                <a:latin typeface="Arial" panose="020B0604020202020204" pitchFamily="34" charset="0"/>
              </a:rPr>
              <a:t> (~6000 bp)</a:t>
            </a:r>
          </a:p>
          <a:p>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K3Pu+F+ASC+R2 (AIC) and 1000 bootstrap 1000 </a:t>
            </a:r>
            <a:r>
              <a:rPr lang="en-US" sz="1800" b="0" i="0" u="none" strike="noStrike" dirty="0" err="1">
                <a:solidFill>
                  <a:srgbClr val="000000"/>
                </a:solidFill>
                <a:effectLst/>
                <a:latin typeface="Arial" panose="020B0604020202020204" pitchFamily="34" charset="0"/>
              </a:rPr>
              <a:t>alrt</a:t>
            </a:r>
            <a:endParaRPr lang="en-US" dirty="0"/>
          </a:p>
        </p:txBody>
      </p:sp>
      <p:pic>
        <p:nvPicPr>
          <p:cNvPr id="4" name="Picture 3" descr="Diagram&#10;&#10;Description automatically generated">
            <a:extLst>
              <a:ext uri="{FF2B5EF4-FFF2-40B4-BE49-F238E27FC236}">
                <a16:creationId xmlns:a16="http://schemas.microsoft.com/office/drawing/2014/main" id="{3E88EFB5-5063-E4A9-0026-EF053DBF994D}"/>
              </a:ext>
            </a:extLst>
          </p:cNvPr>
          <p:cNvPicPr>
            <a:picLocks noChangeAspect="1"/>
          </p:cNvPicPr>
          <p:nvPr/>
        </p:nvPicPr>
        <p:blipFill rotWithShape="1">
          <a:blip r:embed="rId2"/>
          <a:srcRect l="28990"/>
          <a:stretch/>
        </p:blipFill>
        <p:spPr>
          <a:xfrm>
            <a:off x="7231759" y="328961"/>
            <a:ext cx="4402681" cy="6200078"/>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BE4F8127-B334-77A7-381A-9DF150F95A9A}"/>
              </a:ext>
            </a:extLst>
          </p:cNvPr>
          <p:cNvPicPr>
            <a:picLocks noChangeAspect="1"/>
          </p:cNvPicPr>
          <p:nvPr/>
        </p:nvPicPr>
        <p:blipFill rotWithShape="1">
          <a:blip r:embed="rId3"/>
          <a:srcRect l="32177"/>
          <a:stretch/>
        </p:blipFill>
        <p:spPr>
          <a:xfrm>
            <a:off x="2364059" y="382026"/>
            <a:ext cx="5271464" cy="6372772"/>
          </a:xfrm>
          <a:prstGeom prst="rect">
            <a:avLst/>
          </a:prstGeom>
        </p:spPr>
      </p:pic>
      <p:sp>
        <p:nvSpPr>
          <p:cNvPr id="6" name="Rectangle 5">
            <a:extLst>
              <a:ext uri="{FF2B5EF4-FFF2-40B4-BE49-F238E27FC236}">
                <a16:creationId xmlns:a16="http://schemas.microsoft.com/office/drawing/2014/main" id="{E48A1A11-FFDD-7DB1-4EB7-F10E3CB1FD92}"/>
              </a:ext>
            </a:extLst>
          </p:cNvPr>
          <p:cNvSpPr/>
          <p:nvPr/>
        </p:nvSpPr>
        <p:spPr>
          <a:xfrm>
            <a:off x="9697971" y="1817649"/>
            <a:ext cx="1843541" cy="200721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8D1F6F-5FD2-0D45-A851-A2C0BEEBE316}"/>
              </a:ext>
            </a:extLst>
          </p:cNvPr>
          <p:cNvSpPr/>
          <p:nvPr/>
        </p:nvSpPr>
        <p:spPr>
          <a:xfrm>
            <a:off x="9634782" y="3824868"/>
            <a:ext cx="2129755" cy="2587083"/>
          </a:xfrm>
          <a:prstGeom prst="rect">
            <a:avLst/>
          </a:prstGeom>
          <a:noFill/>
          <a:ln w="19050">
            <a:solidFill>
              <a:srgbClr val="DB54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21D41B-22FB-1A24-D0FB-4CFA95AD7EBB}"/>
              </a:ext>
            </a:extLst>
          </p:cNvPr>
          <p:cNvSpPr txBox="1"/>
          <p:nvPr/>
        </p:nvSpPr>
        <p:spPr>
          <a:xfrm>
            <a:off x="8119113" y="3900086"/>
            <a:ext cx="636072" cy="461665"/>
          </a:xfrm>
          <a:prstGeom prst="rect">
            <a:avLst/>
          </a:prstGeom>
          <a:noFill/>
        </p:spPr>
        <p:txBody>
          <a:bodyPr wrap="none" rtlCol="0">
            <a:spAutoFit/>
          </a:bodyPr>
          <a:lstStyle/>
          <a:p>
            <a:r>
              <a:rPr lang="en-US" sz="2400" b="1" dirty="0"/>
              <a:t>COI</a:t>
            </a:r>
          </a:p>
        </p:txBody>
      </p:sp>
    </p:spTree>
    <p:extLst>
      <p:ext uri="{BB962C8B-B14F-4D97-AF65-F5344CB8AC3E}">
        <p14:creationId xmlns:p14="http://schemas.microsoft.com/office/powerpoint/2010/main" val="3573494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710451" cy="646331"/>
          </a:xfrm>
          <a:prstGeom prst="rect">
            <a:avLst/>
          </a:prstGeom>
          <a:noFill/>
        </p:spPr>
        <p:txBody>
          <a:bodyPr wrap="none" rtlCol="0">
            <a:spAutoFit/>
          </a:bodyPr>
          <a:lstStyle/>
          <a:p>
            <a:r>
              <a:rPr lang="en-US" sz="3600" dirty="0"/>
              <a:t>Fly</a:t>
            </a:r>
          </a:p>
        </p:txBody>
      </p:sp>
      <p:pic>
        <p:nvPicPr>
          <p:cNvPr id="6" name="Picture 5" descr="Diagram&#10;&#10;Description automatically generated">
            <a:extLst>
              <a:ext uri="{FF2B5EF4-FFF2-40B4-BE49-F238E27FC236}">
                <a16:creationId xmlns:a16="http://schemas.microsoft.com/office/drawing/2014/main" id="{7E81E275-8F37-FD39-FB53-D6A831AFA152}"/>
              </a:ext>
            </a:extLst>
          </p:cNvPr>
          <p:cNvPicPr>
            <a:picLocks noChangeAspect="1"/>
          </p:cNvPicPr>
          <p:nvPr/>
        </p:nvPicPr>
        <p:blipFill rotWithShape="1">
          <a:blip r:embed="rId2"/>
          <a:srcRect l="40415"/>
          <a:stretch/>
        </p:blipFill>
        <p:spPr>
          <a:xfrm>
            <a:off x="2606831" y="92240"/>
            <a:ext cx="5788675" cy="6765760"/>
          </a:xfrm>
          <a:prstGeom prst="rect">
            <a:avLst/>
          </a:prstGeom>
        </p:spPr>
      </p:pic>
      <p:sp>
        <p:nvSpPr>
          <p:cNvPr id="4" name="TextBox 3">
            <a:extLst>
              <a:ext uri="{FF2B5EF4-FFF2-40B4-BE49-F238E27FC236}">
                <a16:creationId xmlns:a16="http://schemas.microsoft.com/office/drawing/2014/main" id="{DF4F3ECC-523E-3D25-60B0-FEAA73CED28D}"/>
              </a:ext>
            </a:extLst>
          </p:cNvPr>
          <p:cNvSpPr txBox="1"/>
          <p:nvPr/>
        </p:nvSpPr>
        <p:spPr>
          <a:xfrm>
            <a:off x="465123" y="1282391"/>
            <a:ext cx="3134604" cy="1200329"/>
          </a:xfrm>
          <a:prstGeom prst="rect">
            <a:avLst/>
          </a:prstGeom>
          <a:noFill/>
        </p:spPr>
        <p:txBody>
          <a:bodyPr wrap="square" rtlCol="0">
            <a:spAutoFit/>
          </a:bodyPr>
          <a:lstStyle/>
          <a:p>
            <a:r>
              <a:rPr lang="en-US" sz="1800" b="0" i="0" u="none" strike="noStrike" dirty="0" err="1">
                <a:solidFill>
                  <a:srgbClr val="000000"/>
                </a:solidFill>
                <a:effectLst/>
                <a:latin typeface="Arial" panose="020B0604020202020204" pitchFamily="34" charset="0"/>
              </a:rPr>
              <a:t>IQTree</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TVMe+ASC+R3 (AIC) and 1000 bootstrap 1000 </a:t>
            </a:r>
            <a:r>
              <a:rPr lang="en-US" sz="1800" b="0" i="0" u="none" strike="noStrike" dirty="0" err="1">
                <a:solidFill>
                  <a:srgbClr val="000000"/>
                </a:solidFill>
                <a:effectLst/>
                <a:latin typeface="Arial" panose="020B0604020202020204" pitchFamily="34" charset="0"/>
              </a:rPr>
              <a:t>alrt</a:t>
            </a:r>
            <a:endParaRPr lang="en-US" dirty="0"/>
          </a:p>
          <a:p>
            <a:endParaRPr lang="en-US" dirty="0"/>
          </a:p>
        </p:txBody>
      </p:sp>
    </p:spTree>
    <p:extLst>
      <p:ext uri="{BB962C8B-B14F-4D97-AF65-F5344CB8AC3E}">
        <p14:creationId xmlns:p14="http://schemas.microsoft.com/office/powerpoint/2010/main" val="32927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710451" cy="646331"/>
          </a:xfrm>
          <a:prstGeom prst="rect">
            <a:avLst/>
          </a:prstGeom>
          <a:noFill/>
        </p:spPr>
        <p:txBody>
          <a:bodyPr wrap="none" rtlCol="0">
            <a:spAutoFit/>
          </a:bodyPr>
          <a:lstStyle/>
          <a:p>
            <a:r>
              <a:rPr lang="en-US" sz="3600" dirty="0"/>
              <a:t>Fly</a:t>
            </a:r>
          </a:p>
        </p:txBody>
      </p:sp>
      <p:pic>
        <p:nvPicPr>
          <p:cNvPr id="6" name="Picture 5" descr="Diagram&#10;&#10;Description automatically generated">
            <a:extLst>
              <a:ext uri="{FF2B5EF4-FFF2-40B4-BE49-F238E27FC236}">
                <a16:creationId xmlns:a16="http://schemas.microsoft.com/office/drawing/2014/main" id="{7E81E275-8F37-FD39-FB53-D6A831AFA152}"/>
              </a:ext>
            </a:extLst>
          </p:cNvPr>
          <p:cNvPicPr>
            <a:picLocks noChangeAspect="1"/>
          </p:cNvPicPr>
          <p:nvPr/>
        </p:nvPicPr>
        <p:blipFill rotWithShape="1">
          <a:blip r:embed="rId2"/>
          <a:srcRect l="40415"/>
          <a:stretch/>
        </p:blipFill>
        <p:spPr>
          <a:xfrm>
            <a:off x="2357377" y="92241"/>
            <a:ext cx="5788675" cy="6765760"/>
          </a:xfrm>
          <a:prstGeom prst="rect">
            <a:avLst/>
          </a:prstGeom>
        </p:spPr>
      </p:pic>
      <p:sp>
        <p:nvSpPr>
          <p:cNvPr id="3" name="Rectangle 2">
            <a:extLst>
              <a:ext uri="{FF2B5EF4-FFF2-40B4-BE49-F238E27FC236}">
                <a16:creationId xmlns:a16="http://schemas.microsoft.com/office/drawing/2014/main" id="{BA17A504-34D9-E45A-F15C-5449E695FD0E}"/>
              </a:ext>
            </a:extLst>
          </p:cNvPr>
          <p:cNvSpPr/>
          <p:nvPr/>
        </p:nvSpPr>
        <p:spPr>
          <a:xfrm>
            <a:off x="7245752" y="92241"/>
            <a:ext cx="69448" cy="2477340"/>
          </a:xfrm>
          <a:prstGeom prst="rect">
            <a:avLst/>
          </a:prstGeom>
          <a:solidFill>
            <a:srgbClr val="DB5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E7FA30D-FB31-FBCF-56AF-037B12A5A32B}"/>
              </a:ext>
            </a:extLst>
          </p:cNvPr>
          <p:cNvSpPr/>
          <p:nvPr/>
        </p:nvSpPr>
        <p:spPr>
          <a:xfrm>
            <a:off x="7245752" y="3429000"/>
            <a:ext cx="69448" cy="182783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3511390-60C9-AD93-7644-FCDCAF8CEA80}"/>
              </a:ext>
            </a:extLst>
          </p:cNvPr>
          <p:cNvSpPr/>
          <p:nvPr/>
        </p:nvSpPr>
        <p:spPr>
          <a:xfrm>
            <a:off x="7570508" y="2569580"/>
            <a:ext cx="69448" cy="85941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FEAA2F8-9606-D5F9-A373-184E7A2643A0}"/>
              </a:ext>
            </a:extLst>
          </p:cNvPr>
          <p:cNvSpPr/>
          <p:nvPr/>
        </p:nvSpPr>
        <p:spPr>
          <a:xfrm>
            <a:off x="8146052" y="5497976"/>
            <a:ext cx="69448" cy="418798"/>
          </a:xfrm>
          <a:prstGeom prst="rect">
            <a:avLst/>
          </a:prstGeom>
          <a:solidFill>
            <a:srgbClr val="DB5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CE8A01B-66B6-0354-3260-582C11FB564C}"/>
              </a:ext>
            </a:extLst>
          </p:cNvPr>
          <p:cNvSpPr/>
          <p:nvPr/>
        </p:nvSpPr>
        <p:spPr>
          <a:xfrm>
            <a:off x="7431612" y="5256834"/>
            <a:ext cx="69448" cy="241141"/>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867296-3B5E-CC8A-3343-334D0FAC990E}"/>
              </a:ext>
            </a:extLst>
          </p:cNvPr>
          <p:cNvSpPr/>
          <p:nvPr/>
        </p:nvSpPr>
        <p:spPr>
          <a:xfrm>
            <a:off x="7766612" y="5916774"/>
            <a:ext cx="56943" cy="5787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2A6D704-1B1C-B8DE-7135-9C09D99E2927}"/>
              </a:ext>
            </a:extLst>
          </p:cNvPr>
          <p:cNvSpPr/>
          <p:nvPr/>
        </p:nvSpPr>
        <p:spPr>
          <a:xfrm>
            <a:off x="3544711" y="6495503"/>
            <a:ext cx="56943" cy="2411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086423C-1266-AAF3-123C-C8CAA5B939D1}"/>
              </a:ext>
            </a:extLst>
          </p:cNvPr>
          <p:cNvSpPr txBox="1"/>
          <p:nvPr/>
        </p:nvSpPr>
        <p:spPr>
          <a:xfrm>
            <a:off x="7431612" y="840222"/>
            <a:ext cx="1345818" cy="369332"/>
          </a:xfrm>
          <a:prstGeom prst="rect">
            <a:avLst/>
          </a:prstGeom>
          <a:noFill/>
        </p:spPr>
        <p:txBody>
          <a:bodyPr wrap="none" rtlCol="0">
            <a:spAutoFit/>
          </a:bodyPr>
          <a:lstStyle/>
          <a:p>
            <a:r>
              <a:rPr lang="en-US" dirty="0"/>
              <a:t>cotton/finial</a:t>
            </a:r>
          </a:p>
        </p:txBody>
      </p:sp>
      <p:sp>
        <p:nvSpPr>
          <p:cNvPr id="13" name="TextBox 12">
            <a:extLst>
              <a:ext uri="{FF2B5EF4-FFF2-40B4-BE49-F238E27FC236}">
                <a16:creationId xmlns:a16="http://schemas.microsoft.com/office/drawing/2014/main" id="{5CD3242F-DD0B-9BCA-DC59-7F7CCFE3A1DB}"/>
              </a:ext>
            </a:extLst>
          </p:cNvPr>
          <p:cNvSpPr txBox="1"/>
          <p:nvPr/>
        </p:nvSpPr>
        <p:spPr>
          <a:xfrm>
            <a:off x="7823555" y="2726940"/>
            <a:ext cx="1454181" cy="369332"/>
          </a:xfrm>
          <a:prstGeom prst="rect">
            <a:avLst/>
          </a:prstGeom>
          <a:noFill/>
        </p:spPr>
        <p:txBody>
          <a:bodyPr wrap="none" rtlCol="0">
            <a:spAutoFit/>
          </a:bodyPr>
          <a:lstStyle/>
          <a:p>
            <a:r>
              <a:rPr lang="en-US" dirty="0"/>
              <a:t>marshmallow</a:t>
            </a:r>
          </a:p>
        </p:txBody>
      </p:sp>
      <p:sp>
        <p:nvSpPr>
          <p:cNvPr id="14" name="TextBox 13">
            <a:extLst>
              <a:ext uri="{FF2B5EF4-FFF2-40B4-BE49-F238E27FC236}">
                <a16:creationId xmlns:a16="http://schemas.microsoft.com/office/drawing/2014/main" id="{41A70570-6A8B-D759-C689-2C578500E917}"/>
              </a:ext>
            </a:extLst>
          </p:cNvPr>
          <p:cNvSpPr txBox="1"/>
          <p:nvPr/>
        </p:nvSpPr>
        <p:spPr>
          <a:xfrm>
            <a:off x="7676444" y="4090339"/>
            <a:ext cx="901209" cy="369332"/>
          </a:xfrm>
          <a:prstGeom prst="rect">
            <a:avLst/>
          </a:prstGeom>
          <a:noFill/>
        </p:spPr>
        <p:txBody>
          <a:bodyPr wrap="none" rtlCol="0">
            <a:spAutoFit/>
          </a:bodyPr>
          <a:lstStyle/>
          <a:p>
            <a:r>
              <a:rPr lang="en-US" dirty="0"/>
              <a:t>smooth</a:t>
            </a:r>
          </a:p>
        </p:txBody>
      </p:sp>
      <p:sp>
        <p:nvSpPr>
          <p:cNvPr id="15" name="TextBox 14">
            <a:extLst>
              <a:ext uri="{FF2B5EF4-FFF2-40B4-BE49-F238E27FC236}">
                <a16:creationId xmlns:a16="http://schemas.microsoft.com/office/drawing/2014/main" id="{A0030E56-9748-D397-5F8E-9E843457805D}"/>
              </a:ext>
            </a:extLst>
          </p:cNvPr>
          <p:cNvSpPr txBox="1"/>
          <p:nvPr/>
        </p:nvSpPr>
        <p:spPr>
          <a:xfrm>
            <a:off x="7570508" y="5104838"/>
            <a:ext cx="853119" cy="369332"/>
          </a:xfrm>
          <a:prstGeom prst="rect">
            <a:avLst/>
          </a:prstGeom>
          <a:noFill/>
        </p:spPr>
        <p:txBody>
          <a:bodyPr wrap="none" rtlCol="0">
            <a:spAutoFit/>
          </a:bodyPr>
          <a:lstStyle/>
          <a:p>
            <a:r>
              <a:rPr lang="en-US" dirty="0"/>
              <a:t>goober</a:t>
            </a:r>
          </a:p>
        </p:txBody>
      </p:sp>
      <p:sp>
        <p:nvSpPr>
          <p:cNvPr id="16" name="TextBox 15">
            <a:extLst>
              <a:ext uri="{FF2B5EF4-FFF2-40B4-BE49-F238E27FC236}">
                <a16:creationId xmlns:a16="http://schemas.microsoft.com/office/drawing/2014/main" id="{42905BBC-0322-DCDB-1F64-44BC2E0F2D55}"/>
              </a:ext>
            </a:extLst>
          </p:cNvPr>
          <p:cNvSpPr txBox="1"/>
          <p:nvPr/>
        </p:nvSpPr>
        <p:spPr>
          <a:xfrm>
            <a:off x="8346795" y="5522709"/>
            <a:ext cx="794385" cy="369332"/>
          </a:xfrm>
          <a:prstGeom prst="rect">
            <a:avLst/>
          </a:prstGeom>
          <a:noFill/>
        </p:spPr>
        <p:txBody>
          <a:bodyPr wrap="none" rtlCol="0">
            <a:spAutoFit/>
          </a:bodyPr>
          <a:lstStyle/>
          <a:p>
            <a:r>
              <a:rPr lang="en-US" dirty="0"/>
              <a:t>cotton</a:t>
            </a:r>
          </a:p>
        </p:txBody>
      </p:sp>
      <p:sp>
        <p:nvSpPr>
          <p:cNvPr id="17" name="TextBox 16">
            <a:extLst>
              <a:ext uri="{FF2B5EF4-FFF2-40B4-BE49-F238E27FC236}">
                <a16:creationId xmlns:a16="http://schemas.microsoft.com/office/drawing/2014/main" id="{208CC1A4-AC3C-F730-88AA-FAFF32EDCDC3}"/>
              </a:ext>
            </a:extLst>
          </p:cNvPr>
          <p:cNvSpPr txBox="1"/>
          <p:nvPr/>
        </p:nvSpPr>
        <p:spPr>
          <a:xfrm>
            <a:off x="7856182" y="6047857"/>
            <a:ext cx="795667" cy="369332"/>
          </a:xfrm>
          <a:prstGeom prst="rect">
            <a:avLst/>
          </a:prstGeom>
          <a:noFill/>
        </p:spPr>
        <p:txBody>
          <a:bodyPr wrap="none" rtlCol="0">
            <a:spAutoFit/>
          </a:bodyPr>
          <a:lstStyle/>
          <a:p>
            <a:r>
              <a:rPr lang="en-US" dirty="0" err="1"/>
              <a:t>notata</a:t>
            </a:r>
            <a:endParaRPr lang="en-US" dirty="0"/>
          </a:p>
        </p:txBody>
      </p:sp>
      <p:sp>
        <p:nvSpPr>
          <p:cNvPr id="18" name="TextBox 17">
            <a:extLst>
              <a:ext uri="{FF2B5EF4-FFF2-40B4-BE49-F238E27FC236}">
                <a16:creationId xmlns:a16="http://schemas.microsoft.com/office/drawing/2014/main" id="{11A11204-CC22-A193-5E51-4C0FA4CD62A0}"/>
              </a:ext>
            </a:extLst>
          </p:cNvPr>
          <p:cNvSpPr txBox="1"/>
          <p:nvPr/>
        </p:nvSpPr>
        <p:spPr>
          <a:xfrm>
            <a:off x="3649334" y="6383361"/>
            <a:ext cx="745397" cy="369332"/>
          </a:xfrm>
          <a:prstGeom prst="rect">
            <a:avLst/>
          </a:prstGeom>
          <a:noFill/>
        </p:spPr>
        <p:txBody>
          <a:bodyPr wrap="none" rtlCol="0">
            <a:spAutoFit/>
          </a:bodyPr>
          <a:lstStyle/>
          <a:p>
            <a:r>
              <a:rPr lang="en-US" dirty="0"/>
              <a:t>opaca</a:t>
            </a:r>
          </a:p>
        </p:txBody>
      </p:sp>
      <p:sp>
        <p:nvSpPr>
          <p:cNvPr id="4" name="TextBox 3">
            <a:extLst>
              <a:ext uri="{FF2B5EF4-FFF2-40B4-BE49-F238E27FC236}">
                <a16:creationId xmlns:a16="http://schemas.microsoft.com/office/drawing/2014/main" id="{DF4F3ECC-523E-3D25-60B0-FEAA73CED28D}"/>
              </a:ext>
            </a:extLst>
          </p:cNvPr>
          <p:cNvSpPr txBox="1"/>
          <p:nvPr/>
        </p:nvSpPr>
        <p:spPr>
          <a:xfrm>
            <a:off x="465123" y="1282391"/>
            <a:ext cx="3134604" cy="1200329"/>
          </a:xfrm>
          <a:prstGeom prst="rect">
            <a:avLst/>
          </a:prstGeom>
          <a:noFill/>
        </p:spPr>
        <p:txBody>
          <a:bodyPr wrap="square" rtlCol="0">
            <a:spAutoFit/>
          </a:bodyPr>
          <a:lstStyle/>
          <a:p>
            <a:r>
              <a:rPr lang="en-US" sz="1800" b="0" i="0" u="none" strike="noStrike" dirty="0" err="1">
                <a:solidFill>
                  <a:srgbClr val="000000"/>
                </a:solidFill>
                <a:effectLst/>
                <a:latin typeface="Arial" panose="020B0604020202020204" pitchFamily="34" charset="0"/>
              </a:rPr>
              <a:t>IQTree</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TVMe+ASC+R3 (AIC) and 1000 bootstrap 1000 </a:t>
            </a:r>
            <a:r>
              <a:rPr lang="en-US" sz="1800" b="0" i="0" u="none" strike="noStrike" dirty="0" err="1">
                <a:solidFill>
                  <a:srgbClr val="000000"/>
                </a:solidFill>
                <a:effectLst/>
                <a:latin typeface="Arial" panose="020B0604020202020204" pitchFamily="34" charset="0"/>
              </a:rPr>
              <a:t>alrt</a:t>
            </a:r>
            <a:endParaRPr lang="en-US" dirty="0"/>
          </a:p>
          <a:p>
            <a:endParaRPr lang="en-US" dirty="0"/>
          </a:p>
        </p:txBody>
      </p:sp>
    </p:spTree>
    <p:extLst>
      <p:ext uri="{BB962C8B-B14F-4D97-AF65-F5344CB8AC3E}">
        <p14:creationId xmlns:p14="http://schemas.microsoft.com/office/powerpoint/2010/main" val="1314682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710451" cy="646331"/>
          </a:xfrm>
          <a:prstGeom prst="rect">
            <a:avLst/>
          </a:prstGeom>
          <a:noFill/>
        </p:spPr>
        <p:txBody>
          <a:bodyPr wrap="none" rtlCol="0">
            <a:spAutoFit/>
          </a:bodyPr>
          <a:lstStyle/>
          <a:p>
            <a:r>
              <a:rPr lang="en-US" sz="3600" dirty="0"/>
              <a:t>Fly</a:t>
            </a:r>
          </a:p>
        </p:txBody>
      </p:sp>
      <p:pic>
        <p:nvPicPr>
          <p:cNvPr id="5" name="Picture 4" descr="Diagram, schematic&#10;&#10;Description automatically generated">
            <a:extLst>
              <a:ext uri="{FF2B5EF4-FFF2-40B4-BE49-F238E27FC236}">
                <a16:creationId xmlns:a16="http://schemas.microsoft.com/office/drawing/2014/main" id="{3B981E97-BA8A-6188-9CEB-F7008DEDD1E1}"/>
              </a:ext>
            </a:extLst>
          </p:cNvPr>
          <p:cNvPicPr>
            <a:picLocks noChangeAspect="1"/>
          </p:cNvPicPr>
          <p:nvPr/>
        </p:nvPicPr>
        <p:blipFill>
          <a:blip r:embed="rId2"/>
          <a:stretch>
            <a:fillRect/>
          </a:stretch>
        </p:blipFill>
        <p:spPr>
          <a:xfrm>
            <a:off x="3156856" y="0"/>
            <a:ext cx="6866819" cy="8011288"/>
          </a:xfrm>
          <a:prstGeom prst="rect">
            <a:avLst/>
          </a:prstGeom>
        </p:spPr>
      </p:pic>
    </p:spTree>
    <p:extLst>
      <p:ext uri="{BB962C8B-B14F-4D97-AF65-F5344CB8AC3E}">
        <p14:creationId xmlns:p14="http://schemas.microsoft.com/office/powerpoint/2010/main" val="22589230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710451" cy="646331"/>
          </a:xfrm>
          <a:prstGeom prst="rect">
            <a:avLst/>
          </a:prstGeom>
          <a:noFill/>
        </p:spPr>
        <p:txBody>
          <a:bodyPr wrap="none" rtlCol="0">
            <a:spAutoFit/>
          </a:bodyPr>
          <a:lstStyle/>
          <a:p>
            <a:r>
              <a:rPr lang="en-US" sz="3600" dirty="0"/>
              <a:t>Fly</a:t>
            </a:r>
          </a:p>
        </p:txBody>
      </p:sp>
      <p:pic>
        <p:nvPicPr>
          <p:cNvPr id="4" name="Picture 3" descr="Diagram, schematic&#10;&#10;Description automatically generated">
            <a:extLst>
              <a:ext uri="{FF2B5EF4-FFF2-40B4-BE49-F238E27FC236}">
                <a16:creationId xmlns:a16="http://schemas.microsoft.com/office/drawing/2014/main" id="{02601138-A5F1-54B8-D744-9EB8802E5686}"/>
              </a:ext>
            </a:extLst>
          </p:cNvPr>
          <p:cNvPicPr>
            <a:picLocks noChangeAspect="1"/>
          </p:cNvPicPr>
          <p:nvPr/>
        </p:nvPicPr>
        <p:blipFill>
          <a:blip r:embed="rId2"/>
          <a:stretch>
            <a:fillRect/>
          </a:stretch>
        </p:blipFill>
        <p:spPr>
          <a:xfrm>
            <a:off x="3025253" y="0"/>
            <a:ext cx="6141493" cy="6858000"/>
          </a:xfrm>
          <a:prstGeom prst="rect">
            <a:avLst/>
          </a:prstGeom>
        </p:spPr>
      </p:pic>
    </p:spTree>
    <p:extLst>
      <p:ext uri="{BB962C8B-B14F-4D97-AF65-F5344CB8AC3E}">
        <p14:creationId xmlns:p14="http://schemas.microsoft.com/office/powerpoint/2010/main" val="3922242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710451" cy="646331"/>
          </a:xfrm>
          <a:prstGeom prst="rect">
            <a:avLst/>
          </a:prstGeom>
          <a:noFill/>
        </p:spPr>
        <p:txBody>
          <a:bodyPr wrap="none" rtlCol="0">
            <a:spAutoFit/>
          </a:bodyPr>
          <a:lstStyle/>
          <a:p>
            <a:r>
              <a:rPr lang="en-US" sz="3600" dirty="0"/>
              <a:t>Fly</a:t>
            </a:r>
          </a:p>
        </p:txBody>
      </p:sp>
      <p:pic>
        <p:nvPicPr>
          <p:cNvPr id="5" name="Picture 4" descr="Diagram, schematic&#10;&#10;Description automatically generated">
            <a:extLst>
              <a:ext uri="{FF2B5EF4-FFF2-40B4-BE49-F238E27FC236}">
                <a16:creationId xmlns:a16="http://schemas.microsoft.com/office/drawing/2014/main" id="{2B7A6C00-401B-4B1C-CA69-00625F1B9C58}"/>
              </a:ext>
            </a:extLst>
          </p:cNvPr>
          <p:cNvPicPr>
            <a:picLocks noChangeAspect="1"/>
          </p:cNvPicPr>
          <p:nvPr/>
        </p:nvPicPr>
        <p:blipFill>
          <a:blip r:embed="rId2"/>
          <a:stretch>
            <a:fillRect/>
          </a:stretch>
        </p:blipFill>
        <p:spPr>
          <a:xfrm>
            <a:off x="2881312" y="0"/>
            <a:ext cx="6429375" cy="6858000"/>
          </a:xfrm>
          <a:prstGeom prst="rect">
            <a:avLst/>
          </a:prstGeom>
        </p:spPr>
      </p:pic>
    </p:spTree>
    <p:extLst>
      <p:ext uri="{BB962C8B-B14F-4D97-AF65-F5344CB8AC3E}">
        <p14:creationId xmlns:p14="http://schemas.microsoft.com/office/powerpoint/2010/main" val="18594775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023037" cy="646331"/>
          </a:xfrm>
          <a:prstGeom prst="rect">
            <a:avLst/>
          </a:prstGeom>
          <a:noFill/>
        </p:spPr>
        <p:txBody>
          <a:bodyPr wrap="none" rtlCol="0">
            <a:spAutoFit/>
          </a:bodyPr>
          <a:lstStyle/>
          <a:p>
            <a:r>
              <a:rPr lang="en-US" sz="3600" dirty="0"/>
              <a:t>HAD</a:t>
            </a:r>
          </a:p>
        </p:txBody>
      </p:sp>
      <p:pic>
        <p:nvPicPr>
          <p:cNvPr id="4" name="Picture 3" descr="Diagram&#10;&#10;Description automatically generated">
            <a:extLst>
              <a:ext uri="{FF2B5EF4-FFF2-40B4-BE49-F238E27FC236}">
                <a16:creationId xmlns:a16="http://schemas.microsoft.com/office/drawing/2014/main" id="{3E88EFB5-5063-E4A9-0026-EF053DBF994D}"/>
              </a:ext>
            </a:extLst>
          </p:cNvPr>
          <p:cNvPicPr>
            <a:picLocks noChangeAspect="1"/>
          </p:cNvPicPr>
          <p:nvPr/>
        </p:nvPicPr>
        <p:blipFill rotWithShape="1">
          <a:blip r:embed="rId2"/>
          <a:srcRect l="28990"/>
          <a:stretch/>
        </p:blipFill>
        <p:spPr>
          <a:xfrm>
            <a:off x="7231759" y="328961"/>
            <a:ext cx="4402681" cy="6200078"/>
          </a:xfrm>
          <a:prstGeom prst="rect">
            <a:avLst/>
          </a:prstGeom>
        </p:spPr>
      </p:pic>
      <p:sp>
        <p:nvSpPr>
          <p:cNvPr id="6" name="Rectangle 5">
            <a:extLst>
              <a:ext uri="{FF2B5EF4-FFF2-40B4-BE49-F238E27FC236}">
                <a16:creationId xmlns:a16="http://schemas.microsoft.com/office/drawing/2014/main" id="{E48A1A11-FFDD-7DB1-4EB7-F10E3CB1FD92}"/>
              </a:ext>
            </a:extLst>
          </p:cNvPr>
          <p:cNvSpPr/>
          <p:nvPr/>
        </p:nvSpPr>
        <p:spPr>
          <a:xfrm>
            <a:off x="9697971" y="1817649"/>
            <a:ext cx="1843541" cy="200721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8D1F6F-5FD2-0D45-A851-A2C0BEEBE316}"/>
              </a:ext>
            </a:extLst>
          </p:cNvPr>
          <p:cNvSpPr/>
          <p:nvPr/>
        </p:nvSpPr>
        <p:spPr>
          <a:xfrm>
            <a:off x="9634782" y="3824868"/>
            <a:ext cx="2129755" cy="2587083"/>
          </a:xfrm>
          <a:prstGeom prst="rect">
            <a:avLst/>
          </a:prstGeom>
          <a:noFill/>
          <a:ln w="19050">
            <a:solidFill>
              <a:srgbClr val="DB54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21D41B-22FB-1A24-D0FB-4CFA95AD7EBB}"/>
              </a:ext>
            </a:extLst>
          </p:cNvPr>
          <p:cNvSpPr txBox="1"/>
          <p:nvPr/>
        </p:nvSpPr>
        <p:spPr>
          <a:xfrm>
            <a:off x="8119113" y="3900086"/>
            <a:ext cx="636072" cy="461665"/>
          </a:xfrm>
          <a:prstGeom prst="rect">
            <a:avLst/>
          </a:prstGeom>
          <a:noFill/>
        </p:spPr>
        <p:txBody>
          <a:bodyPr wrap="none" rtlCol="0">
            <a:spAutoFit/>
          </a:bodyPr>
          <a:lstStyle/>
          <a:p>
            <a:r>
              <a:rPr lang="en-US" sz="2400" b="1" dirty="0"/>
              <a:t>COI</a:t>
            </a:r>
          </a:p>
        </p:txBody>
      </p:sp>
      <p:pic>
        <p:nvPicPr>
          <p:cNvPr id="11" name="1B5A2182.JPG" descr="1B5A2182.JPG">
            <a:extLst>
              <a:ext uri="{FF2B5EF4-FFF2-40B4-BE49-F238E27FC236}">
                <a16:creationId xmlns:a16="http://schemas.microsoft.com/office/drawing/2014/main" id="{9035FA1C-6B4D-8347-ADD1-71111A49FE24}"/>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rot="5400000">
            <a:off x="-75327" y="4476684"/>
            <a:ext cx="2677806" cy="1727597"/>
          </a:xfrm>
          <a:prstGeom prst="rect">
            <a:avLst/>
          </a:prstGeom>
          <a:ln w="12700" cap="flat">
            <a:noFill/>
            <a:miter lim="400000"/>
          </a:ln>
          <a:effectLst/>
        </p:spPr>
      </p:pic>
      <p:pic>
        <p:nvPicPr>
          <p:cNvPr id="12" name="1B5A2105.JPG" descr="1B5A2105.JPG">
            <a:extLst>
              <a:ext uri="{FF2B5EF4-FFF2-40B4-BE49-F238E27FC236}">
                <a16:creationId xmlns:a16="http://schemas.microsoft.com/office/drawing/2014/main" id="{33533115-81A2-5804-5DC7-0C6BD2A4816E}"/>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rot="5400000">
            <a:off x="-88546" y="1599637"/>
            <a:ext cx="2704969" cy="1745495"/>
          </a:xfrm>
          <a:prstGeom prst="rect">
            <a:avLst/>
          </a:prstGeom>
          <a:ln w="12700" cap="flat">
            <a:noFill/>
            <a:miter lim="400000"/>
          </a:ln>
          <a:effectLst/>
        </p:spPr>
      </p:pic>
      <p:pic>
        <p:nvPicPr>
          <p:cNvPr id="13" name="May2022transect_chimayo_1_stack.jpg" descr="May2022transect_chimayo_1_stack.jpg">
            <a:extLst>
              <a:ext uri="{FF2B5EF4-FFF2-40B4-BE49-F238E27FC236}">
                <a16:creationId xmlns:a16="http://schemas.microsoft.com/office/drawing/2014/main" id="{1CD01AFD-2E0F-4B3A-5A79-A394FA860D00}"/>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2216582" y="4361751"/>
            <a:ext cx="1638763" cy="1858725"/>
          </a:xfrm>
          <a:prstGeom prst="rect">
            <a:avLst/>
          </a:prstGeom>
          <a:ln w="12700" cap="flat">
            <a:noFill/>
            <a:miter lim="400000"/>
          </a:ln>
          <a:effectLst/>
        </p:spPr>
      </p:pic>
      <p:pic>
        <p:nvPicPr>
          <p:cNvPr id="14" name="Gall_13.jpg" descr="Gall_13.jpg">
            <a:extLst>
              <a:ext uri="{FF2B5EF4-FFF2-40B4-BE49-F238E27FC236}">
                <a16:creationId xmlns:a16="http://schemas.microsoft.com/office/drawing/2014/main" id="{D318F1A9-8A0A-E9DC-BFDD-2BCA5277E349}"/>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2319100" y="1464560"/>
            <a:ext cx="2044195" cy="1836550"/>
          </a:xfrm>
          <a:prstGeom prst="rect">
            <a:avLst/>
          </a:prstGeom>
          <a:ln w="12700" cap="flat">
            <a:noFill/>
            <a:miter lim="400000"/>
          </a:ln>
          <a:effectLst/>
        </p:spPr>
      </p:pic>
    </p:spTree>
    <p:extLst>
      <p:ext uri="{BB962C8B-B14F-4D97-AF65-F5344CB8AC3E}">
        <p14:creationId xmlns:p14="http://schemas.microsoft.com/office/powerpoint/2010/main" val="42565165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023037" cy="646331"/>
          </a:xfrm>
          <a:prstGeom prst="rect">
            <a:avLst/>
          </a:prstGeom>
          <a:noFill/>
        </p:spPr>
        <p:txBody>
          <a:bodyPr wrap="none" rtlCol="0">
            <a:spAutoFit/>
          </a:bodyPr>
          <a:lstStyle/>
          <a:p>
            <a:r>
              <a:rPr lang="en-US" sz="3600" dirty="0"/>
              <a:t>HAD</a:t>
            </a:r>
          </a:p>
        </p:txBody>
      </p:sp>
      <p:pic>
        <p:nvPicPr>
          <p:cNvPr id="4" name="Picture 3" descr="Diagram&#10;&#10;Description automatically generated">
            <a:extLst>
              <a:ext uri="{FF2B5EF4-FFF2-40B4-BE49-F238E27FC236}">
                <a16:creationId xmlns:a16="http://schemas.microsoft.com/office/drawing/2014/main" id="{3E88EFB5-5063-E4A9-0026-EF053DBF994D}"/>
              </a:ext>
            </a:extLst>
          </p:cNvPr>
          <p:cNvPicPr>
            <a:picLocks noChangeAspect="1"/>
          </p:cNvPicPr>
          <p:nvPr/>
        </p:nvPicPr>
        <p:blipFill rotWithShape="1">
          <a:blip r:embed="rId2"/>
          <a:srcRect l="28990"/>
          <a:stretch/>
        </p:blipFill>
        <p:spPr>
          <a:xfrm>
            <a:off x="7231759" y="328961"/>
            <a:ext cx="4402681" cy="6200078"/>
          </a:xfrm>
          <a:prstGeom prst="rect">
            <a:avLst/>
          </a:prstGeom>
        </p:spPr>
      </p:pic>
      <p:sp>
        <p:nvSpPr>
          <p:cNvPr id="6" name="Rectangle 5">
            <a:extLst>
              <a:ext uri="{FF2B5EF4-FFF2-40B4-BE49-F238E27FC236}">
                <a16:creationId xmlns:a16="http://schemas.microsoft.com/office/drawing/2014/main" id="{E48A1A11-FFDD-7DB1-4EB7-F10E3CB1FD92}"/>
              </a:ext>
            </a:extLst>
          </p:cNvPr>
          <p:cNvSpPr/>
          <p:nvPr/>
        </p:nvSpPr>
        <p:spPr>
          <a:xfrm>
            <a:off x="9697971" y="1817649"/>
            <a:ext cx="1843541" cy="200721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18D1F6F-5FD2-0D45-A851-A2C0BEEBE316}"/>
              </a:ext>
            </a:extLst>
          </p:cNvPr>
          <p:cNvSpPr/>
          <p:nvPr/>
        </p:nvSpPr>
        <p:spPr>
          <a:xfrm>
            <a:off x="9634782" y="3824868"/>
            <a:ext cx="2129755" cy="2587083"/>
          </a:xfrm>
          <a:prstGeom prst="rect">
            <a:avLst/>
          </a:prstGeom>
          <a:noFill/>
          <a:ln w="19050">
            <a:solidFill>
              <a:srgbClr val="DB54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B21D41B-22FB-1A24-D0FB-4CFA95AD7EBB}"/>
              </a:ext>
            </a:extLst>
          </p:cNvPr>
          <p:cNvSpPr txBox="1"/>
          <p:nvPr/>
        </p:nvSpPr>
        <p:spPr>
          <a:xfrm>
            <a:off x="8119113" y="3900086"/>
            <a:ext cx="636072" cy="461665"/>
          </a:xfrm>
          <a:prstGeom prst="rect">
            <a:avLst/>
          </a:prstGeom>
          <a:noFill/>
        </p:spPr>
        <p:txBody>
          <a:bodyPr wrap="none" rtlCol="0">
            <a:spAutoFit/>
          </a:bodyPr>
          <a:lstStyle/>
          <a:p>
            <a:r>
              <a:rPr lang="en-US" sz="2400" b="1" dirty="0"/>
              <a:t>COI</a:t>
            </a:r>
          </a:p>
        </p:txBody>
      </p:sp>
      <p:pic>
        <p:nvPicPr>
          <p:cNvPr id="9" name="1B5A2205.JPG" descr="1B5A2205.JPG">
            <a:extLst>
              <a:ext uri="{FF2B5EF4-FFF2-40B4-BE49-F238E27FC236}">
                <a16:creationId xmlns:a16="http://schemas.microsoft.com/office/drawing/2014/main" id="{A5EC1B0E-BB74-E435-22CD-AB7CAA93F7F9}"/>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980588" y="1610120"/>
            <a:ext cx="1711014" cy="2667715"/>
          </a:xfrm>
          <a:prstGeom prst="rect">
            <a:avLst/>
          </a:prstGeom>
          <a:ln w="12700" cap="flat">
            <a:noFill/>
            <a:miter lim="400000"/>
          </a:ln>
          <a:effectLst/>
        </p:spPr>
      </p:pic>
      <p:pic>
        <p:nvPicPr>
          <p:cNvPr id="10" name="KutzMarshmallow_2.jpg" descr="KutzMarshmallow_2.jpg">
            <a:extLst>
              <a:ext uri="{FF2B5EF4-FFF2-40B4-BE49-F238E27FC236}">
                <a16:creationId xmlns:a16="http://schemas.microsoft.com/office/drawing/2014/main" id="{633C46BA-3D3B-817A-004A-1E4FD3953FBF}"/>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2710824" y="2045018"/>
            <a:ext cx="1636204" cy="1423671"/>
          </a:xfrm>
          <a:prstGeom prst="rect">
            <a:avLst/>
          </a:prstGeom>
          <a:ln w="12700" cap="flat">
            <a:noFill/>
            <a:miter lim="400000"/>
          </a:ln>
          <a:effectLst/>
        </p:spPr>
      </p:pic>
    </p:spTree>
    <p:extLst>
      <p:ext uri="{BB962C8B-B14F-4D97-AF65-F5344CB8AC3E}">
        <p14:creationId xmlns:p14="http://schemas.microsoft.com/office/powerpoint/2010/main" val="3998423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B0BFE3C-3489-4C12-FD77-295450833280}"/>
              </a:ext>
            </a:extLst>
          </p:cNvPr>
          <p:cNvSpPr txBox="1"/>
          <p:nvPr/>
        </p:nvSpPr>
        <p:spPr>
          <a:xfrm>
            <a:off x="557560" y="423746"/>
            <a:ext cx="1023037" cy="646331"/>
          </a:xfrm>
          <a:prstGeom prst="rect">
            <a:avLst/>
          </a:prstGeom>
          <a:noFill/>
        </p:spPr>
        <p:txBody>
          <a:bodyPr wrap="none" rtlCol="0">
            <a:spAutoFit/>
          </a:bodyPr>
          <a:lstStyle/>
          <a:p>
            <a:r>
              <a:rPr lang="en-US" sz="3600" dirty="0"/>
              <a:t>HAD</a:t>
            </a:r>
          </a:p>
        </p:txBody>
      </p:sp>
      <p:pic>
        <p:nvPicPr>
          <p:cNvPr id="5" name="Picture 4" descr="Diagram, schematic&#10;&#10;Description automatically generated">
            <a:extLst>
              <a:ext uri="{FF2B5EF4-FFF2-40B4-BE49-F238E27FC236}">
                <a16:creationId xmlns:a16="http://schemas.microsoft.com/office/drawing/2014/main" id="{ACD1CBB7-06A5-8071-46ED-5562123EF1B6}"/>
              </a:ext>
            </a:extLst>
          </p:cNvPr>
          <p:cNvPicPr>
            <a:picLocks noChangeAspect="1"/>
          </p:cNvPicPr>
          <p:nvPr/>
        </p:nvPicPr>
        <p:blipFill rotWithShape="1">
          <a:blip r:embed="rId3"/>
          <a:srcRect l="32744"/>
          <a:stretch/>
        </p:blipFill>
        <p:spPr>
          <a:xfrm>
            <a:off x="4761569" y="257710"/>
            <a:ext cx="6278137" cy="6600290"/>
          </a:xfrm>
          <a:prstGeom prst="rect">
            <a:avLst/>
          </a:prstGeom>
        </p:spPr>
      </p:pic>
      <p:sp>
        <p:nvSpPr>
          <p:cNvPr id="11" name="Rectangle 10">
            <a:extLst>
              <a:ext uri="{FF2B5EF4-FFF2-40B4-BE49-F238E27FC236}">
                <a16:creationId xmlns:a16="http://schemas.microsoft.com/office/drawing/2014/main" id="{A6261A3C-9E6C-6381-6DD8-AAE9CC4AFA63}"/>
              </a:ext>
            </a:extLst>
          </p:cNvPr>
          <p:cNvSpPr/>
          <p:nvPr/>
        </p:nvSpPr>
        <p:spPr>
          <a:xfrm>
            <a:off x="5330283" y="6480002"/>
            <a:ext cx="1962614" cy="128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89512CF-FB1A-0F7E-A357-A3B3F7348700}"/>
              </a:ext>
            </a:extLst>
          </p:cNvPr>
          <p:cNvSpPr/>
          <p:nvPr/>
        </p:nvSpPr>
        <p:spPr>
          <a:xfrm>
            <a:off x="4985467" y="4127741"/>
            <a:ext cx="448149" cy="2472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09BDA1-8CEB-5B27-50C9-B574974E14A8}"/>
              </a:ext>
            </a:extLst>
          </p:cNvPr>
          <p:cNvSpPr/>
          <p:nvPr/>
        </p:nvSpPr>
        <p:spPr>
          <a:xfrm>
            <a:off x="6620719" y="257710"/>
            <a:ext cx="2893671" cy="2207698"/>
          </a:xfrm>
          <a:prstGeom prst="rect">
            <a:avLst/>
          </a:prstGeom>
          <a:noFill/>
          <a:ln w="19050">
            <a:solidFill>
              <a:srgbClr val="DB54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4FCC0ED-49F8-5B91-B02B-301ED3515781}"/>
              </a:ext>
            </a:extLst>
          </p:cNvPr>
          <p:cNvSpPr/>
          <p:nvPr/>
        </p:nvSpPr>
        <p:spPr>
          <a:xfrm>
            <a:off x="6791754" y="2488558"/>
            <a:ext cx="4247952" cy="1662333"/>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AB8805-3259-5F34-C20E-4A3D8F302086}"/>
              </a:ext>
            </a:extLst>
          </p:cNvPr>
          <p:cNvSpPr/>
          <p:nvPr/>
        </p:nvSpPr>
        <p:spPr>
          <a:xfrm>
            <a:off x="6096000" y="4174040"/>
            <a:ext cx="2893671" cy="232911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1CB7CF13-79C3-22AD-F7C1-5B3D4C2FCFEB}"/>
              </a:ext>
            </a:extLst>
          </p:cNvPr>
          <p:cNvSpPr txBox="1"/>
          <p:nvPr/>
        </p:nvSpPr>
        <p:spPr>
          <a:xfrm>
            <a:off x="557560" y="1467585"/>
            <a:ext cx="2336111" cy="2031325"/>
          </a:xfrm>
          <a:prstGeom prst="rect">
            <a:avLst/>
          </a:prstGeom>
          <a:noFill/>
        </p:spPr>
        <p:txBody>
          <a:bodyPr wrap="square" rtlCol="0">
            <a:spAutoFit/>
          </a:bodyPr>
          <a:lstStyle/>
          <a:p>
            <a:r>
              <a:rPr lang="en-US" sz="1800" b="0" i="0" u="none" strike="noStrike" dirty="0">
                <a:solidFill>
                  <a:srgbClr val="000000"/>
                </a:solidFill>
                <a:effectLst/>
                <a:latin typeface="Arial" panose="020B0604020202020204" pitchFamily="34" charset="0"/>
              </a:rPr>
              <a:t>Updated COI</a:t>
            </a:r>
          </a:p>
          <a:p>
            <a:endParaRPr lang="en-US" dirty="0">
              <a:solidFill>
                <a:srgbClr val="000000"/>
              </a:solidFill>
              <a:latin typeface="Arial" panose="020B0604020202020204" pitchFamily="34" charset="0"/>
            </a:endParaRPr>
          </a:p>
          <a:p>
            <a:r>
              <a:rPr lang="en-US" sz="1800" b="0" i="0" u="none" strike="noStrike" dirty="0" err="1">
                <a:solidFill>
                  <a:srgbClr val="000000"/>
                </a:solidFill>
                <a:effectLst/>
                <a:latin typeface="Arial" panose="020B0604020202020204" pitchFamily="34" charset="0"/>
              </a:rPr>
              <a:t>IQTree</a:t>
            </a: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TPM2+F+I+G4 (AIC) and 1000 bootstrap 1000 </a:t>
            </a:r>
            <a:r>
              <a:rPr lang="en-US" sz="1800" b="0" i="0" u="none" strike="noStrike" dirty="0" err="1">
                <a:solidFill>
                  <a:srgbClr val="000000"/>
                </a:solidFill>
                <a:effectLst/>
                <a:latin typeface="Arial" panose="020B0604020202020204" pitchFamily="34" charset="0"/>
              </a:rPr>
              <a:t>alrt</a:t>
            </a:r>
            <a:endParaRPr lang="en-US" dirty="0"/>
          </a:p>
          <a:p>
            <a:endParaRPr lang="en-US" dirty="0"/>
          </a:p>
        </p:txBody>
      </p:sp>
      <p:sp>
        <p:nvSpPr>
          <p:cNvPr id="18" name="Rectangle 17">
            <a:extLst>
              <a:ext uri="{FF2B5EF4-FFF2-40B4-BE49-F238E27FC236}">
                <a16:creationId xmlns:a16="http://schemas.microsoft.com/office/drawing/2014/main" id="{C40ECDF9-B866-8D9C-CEA0-71D8FEA9F444}"/>
              </a:ext>
            </a:extLst>
          </p:cNvPr>
          <p:cNvSpPr/>
          <p:nvPr/>
        </p:nvSpPr>
        <p:spPr>
          <a:xfrm>
            <a:off x="7030392" y="2904394"/>
            <a:ext cx="1650621" cy="19762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819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765E7D-48D4-E1B7-BF72-4703028091A0}"/>
              </a:ext>
            </a:extLst>
          </p:cNvPr>
          <p:cNvSpPr txBox="1"/>
          <p:nvPr/>
        </p:nvSpPr>
        <p:spPr>
          <a:xfrm>
            <a:off x="869796" y="646771"/>
            <a:ext cx="6366551" cy="769441"/>
          </a:xfrm>
          <a:prstGeom prst="rect">
            <a:avLst/>
          </a:prstGeom>
          <a:noFill/>
        </p:spPr>
        <p:txBody>
          <a:bodyPr wrap="none" rtlCol="0">
            <a:spAutoFit/>
          </a:bodyPr>
          <a:lstStyle/>
          <a:p>
            <a:r>
              <a:rPr lang="en-US" sz="4400" dirty="0"/>
              <a:t>Community/enemy project</a:t>
            </a:r>
          </a:p>
        </p:txBody>
      </p:sp>
      <p:pic>
        <p:nvPicPr>
          <p:cNvPr id="5" name="Picture 4" descr="Chart, bubble chart&#10;&#10;Description automatically generated">
            <a:extLst>
              <a:ext uri="{FF2B5EF4-FFF2-40B4-BE49-F238E27FC236}">
                <a16:creationId xmlns:a16="http://schemas.microsoft.com/office/drawing/2014/main" id="{E7E1F022-BED2-EE01-FB01-6FDC4620FAFC}"/>
              </a:ext>
            </a:extLst>
          </p:cNvPr>
          <p:cNvPicPr>
            <a:picLocks noChangeAspect="1"/>
          </p:cNvPicPr>
          <p:nvPr/>
        </p:nvPicPr>
        <p:blipFill>
          <a:blip r:embed="rId2"/>
          <a:stretch>
            <a:fillRect/>
          </a:stretch>
        </p:blipFill>
        <p:spPr>
          <a:xfrm>
            <a:off x="2244802" y="1533157"/>
            <a:ext cx="8058924" cy="4778433"/>
          </a:xfrm>
          <a:prstGeom prst="rect">
            <a:avLst/>
          </a:prstGeom>
        </p:spPr>
      </p:pic>
    </p:spTree>
    <p:extLst>
      <p:ext uri="{BB962C8B-B14F-4D97-AF65-F5344CB8AC3E}">
        <p14:creationId xmlns:p14="http://schemas.microsoft.com/office/powerpoint/2010/main" val="42849279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376D89-0B23-AC2D-4C09-E7767C48FE7C}"/>
              </a:ext>
            </a:extLst>
          </p:cNvPr>
          <p:cNvSpPr txBox="1"/>
          <p:nvPr/>
        </p:nvSpPr>
        <p:spPr>
          <a:xfrm>
            <a:off x="5000263" y="2870522"/>
            <a:ext cx="810286" cy="369332"/>
          </a:xfrm>
          <a:prstGeom prst="rect">
            <a:avLst/>
          </a:prstGeom>
          <a:noFill/>
        </p:spPr>
        <p:txBody>
          <a:bodyPr wrap="none" rtlCol="0">
            <a:spAutoFit/>
          </a:bodyPr>
          <a:lstStyle/>
          <a:p>
            <a:r>
              <a:rPr lang="en-US" dirty="0"/>
              <a:t>Maps?</a:t>
            </a:r>
          </a:p>
        </p:txBody>
      </p:sp>
    </p:spTree>
    <p:extLst>
      <p:ext uri="{BB962C8B-B14F-4D97-AF65-F5344CB8AC3E}">
        <p14:creationId xmlns:p14="http://schemas.microsoft.com/office/powerpoint/2010/main" val="2037176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1F8C1E-5E0E-FA90-8371-ABE5F0DB82FA}"/>
              </a:ext>
            </a:extLst>
          </p:cNvPr>
          <p:cNvSpPr>
            <a:spLocks noGrp="1"/>
          </p:cNvSpPr>
          <p:nvPr>
            <p:ph type="sldNum" sz="quarter" idx="12"/>
          </p:nvPr>
        </p:nvSpPr>
        <p:spPr/>
        <p:txBody>
          <a:bodyPr/>
          <a:lstStyle/>
          <a:p>
            <a:pPr>
              <a:defRPr/>
            </a:pPr>
            <a:fld id="{453D2871-79EC-4900-8B18-B24AAF7E5860}" type="slidenum">
              <a:rPr lang="en-US" altLang="en-US" smtClean="0"/>
              <a:pPr>
                <a:defRPr/>
              </a:pPr>
              <a:t>41</a:t>
            </a:fld>
            <a:endParaRPr lang="en-US" altLang="en-US"/>
          </a:p>
        </p:txBody>
      </p:sp>
      <p:pic>
        <p:nvPicPr>
          <p:cNvPr id="4" name="Picture 3" descr="Chart, scatter chart&#10;&#10;Description automatically generated">
            <a:extLst>
              <a:ext uri="{FF2B5EF4-FFF2-40B4-BE49-F238E27FC236}">
                <a16:creationId xmlns:a16="http://schemas.microsoft.com/office/drawing/2014/main" id="{77564FC7-D241-ECEC-68CF-BFDD550107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1"/>
            <a:ext cx="6391835" cy="4939145"/>
          </a:xfrm>
          <a:prstGeom prst="rect">
            <a:avLst/>
          </a:prstGeom>
        </p:spPr>
      </p:pic>
      <p:pic>
        <p:nvPicPr>
          <p:cNvPr id="5" name="Picture 4" descr="A close up of a flower&#10;&#10;Description automatically generated with low confidence">
            <a:extLst>
              <a:ext uri="{FF2B5EF4-FFF2-40B4-BE49-F238E27FC236}">
                <a16:creationId xmlns:a16="http://schemas.microsoft.com/office/drawing/2014/main" id="{DD9196AC-B6EB-47B1-CAE1-2679C43A89D6}"/>
              </a:ext>
            </a:extLst>
          </p:cNvPr>
          <p:cNvPicPr>
            <a:picLocks noChangeAspect="1"/>
          </p:cNvPicPr>
          <p:nvPr/>
        </p:nvPicPr>
        <p:blipFill>
          <a:blip r:embed="rId3"/>
          <a:stretch>
            <a:fillRect/>
          </a:stretch>
        </p:blipFill>
        <p:spPr>
          <a:xfrm flipH="1">
            <a:off x="1752601" y="5306674"/>
            <a:ext cx="1755235" cy="1232239"/>
          </a:xfrm>
          <a:prstGeom prst="rect">
            <a:avLst/>
          </a:prstGeom>
        </p:spPr>
      </p:pic>
      <p:pic>
        <p:nvPicPr>
          <p:cNvPr id="6" name="Picture 5" descr="A close-up of a fruit&#10;&#10;Description automatically generated with medium confidence">
            <a:extLst>
              <a:ext uri="{FF2B5EF4-FFF2-40B4-BE49-F238E27FC236}">
                <a16:creationId xmlns:a16="http://schemas.microsoft.com/office/drawing/2014/main" id="{EAA72A54-1E08-7D61-6D03-7820257AF207}"/>
              </a:ext>
            </a:extLst>
          </p:cNvPr>
          <p:cNvPicPr>
            <a:picLocks noChangeAspect="1"/>
          </p:cNvPicPr>
          <p:nvPr/>
        </p:nvPicPr>
        <p:blipFill rotWithShape="1">
          <a:blip r:embed="rId4"/>
          <a:srcRect l="20581"/>
          <a:stretch/>
        </p:blipFill>
        <p:spPr>
          <a:xfrm>
            <a:off x="7448551" y="5306674"/>
            <a:ext cx="1517228" cy="1272779"/>
          </a:xfrm>
          <a:prstGeom prst="rect">
            <a:avLst/>
          </a:prstGeom>
        </p:spPr>
      </p:pic>
      <p:pic>
        <p:nvPicPr>
          <p:cNvPr id="7" name="Cabezon1_5.jpg" descr="Cabezon1_5.jpg">
            <a:extLst>
              <a:ext uri="{FF2B5EF4-FFF2-40B4-BE49-F238E27FC236}">
                <a16:creationId xmlns:a16="http://schemas.microsoft.com/office/drawing/2014/main" id="{74841866-17FA-DD24-1108-27275BB8D91B}"/>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4702344" y="5306672"/>
            <a:ext cx="1600199" cy="1272780"/>
          </a:xfrm>
          <a:prstGeom prst="rect">
            <a:avLst/>
          </a:prstGeom>
          <a:ln w="12700" cap="flat">
            <a:noFill/>
            <a:miter lim="400000"/>
          </a:ln>
          <a:effectLst/>
        </p:spPr>
      </p:pic>
      <p:pic>
        <p:nvPicPr>
          <p:cNvPr id="8" name="1B5A2377.JPG" descr="1B5A2377.JPG">
            <a:extLst>
              <a:ext uri="{FF2B5EF4-FFF2-40B4-BE49-F238E27FC236}">
                <a16:creationId xmlns:a16="http://schemas.microsoft.com/office/drawing/2014/main" id="{E806D55C-4959-37B5-0568-9D8BC1055D5F}"/>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6411279" y="5306675"/>
            <a:ext cx="928537" cy="1474991"/>
          </a:xfrm>
          <a:prstGeom prst="rect">
            <a:avLst/>
          </a:prstGeom>
          <a:ln w="12700" cap="flat">
            <a:noFill/>
            <a:miter lim="400000"/>
          </a:ln>
          <a:effectLst/>
        </p:spPr>
      </p:pic>
      <p:pic>
        <p:nvPicPr>
          <p:cNvPr id="9" name="1B5A2182.JPG" descr="1B5A2182.JPG">
            <a:extLst>
              <a:ext uri="{FF2B5EF4-FFF2-40B4-BE49-F238E27FC236}">
                <a16:creationId xmlns:a16="http://schemas.microsoft.com/office/drawing/2014/main" id="{80923DC6-FCCE-9E75-599B-8BA3D13C166C}"/>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rot="5400000">
            <a:off x="3367593" y="5568371"/>
            <a:ext cx="1474992" cy="951597"/>
          </a:xfrm>
          <a:prstGeom prst="rect">
            <a:avLst/>
          </a:prstGeom>
          <a:ln w="12700" cap="flat">
            <a:noFill/>
            <a:miter lim="400000"/>
          </a:ln>
          <a:effectLst/>
        </p:spPr>
      </p:pic>
      <p:pic>
        <p:nvPicPr>
          <p:cNvPr id="10" name="1B5A2105.JPG" descr="1B5A2105.JPG">
            <a:extLst>
              <a:ext uri="{FF2B5EF4-FFF2-40B4-BE49-F238E27FC236}">
                <a16:creationId xmlns:a16="http://schemas.microsoft.com/office/drawing/2014/main" id="{4A44AE3D-55C6-2ACB-2143-31EBEC8DCD87}"/>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rot="5400000">
            <a:off x="8812920" y="5568268"/>
            <a:ext cx="1474993" cy="951801"/>
          </a:xfrm>
          <a:prstGeom prst="rect">
            <a:avLst/>
          </a:prstGeom>
          <a:ln w="12700" cap="flat">
            <a:noFill/>
            <a:miter lim="400000"/>
          </a:ln>
          <a:effectLst/>
        </p:spPr>
      </p:pic>
      <p:sp>
        <p:nvSpPr>
          <p:cNvPr id="11" name="TextBox 10">
            <a:extLst>
              <a:ext uri="{FF2B5EF4-FFF2-40B4-BE49-F238E27FC236}">
                <a16:creationId xmlns:a16="http://schemas.microsoft.com/office/drawing/2014/main" id="{141B8FD9-DA2A-827E-B6C9-1145F46AD5E1}"/>
              </a:ext>
            </a:extLst>
          </p:cNvPr>
          <p:cNvSpPr txBox="1"/>
          <p:nvPr/>
        </p:nvSpPr>
        <p:spPr>
          <a:xfrm>
            <a:off x="8305800" y="219076"/>
            <a:ext cx="1981200" cy="4247317"/>
          </a:xfrm>
          <a:prstGeom prst="rect">
            <a:avLst/>
          </a:prstGeom>
          <a:noFill/>
        </p:spPr>
        <p:txBody>
          <a:bodyPr wrap="square" rtlCol="0">
            <a:spAutoFit/>
          </a:bodyPr>
          <a:lstStyle/>
          <a:p>
            <a:r>
              <a:rPr lang="en-US" dirty="0"/>
              <a:t>Background</a:t>
            </a:r>
          </a:p>
          <a:p>
            <a:endParaRPr lang="en-US" sz="1400" dirty="0"/>
          </a:p>
          <a:p>
            <a:r>
              <a:rPr lang="en-US" sz="1400" i="1" dirty="0"/>
              <a:t>Aciurina</a:t>
            </a:r>
            <a:r>
              <a:rPr lang="en-US" sz="1400" dirty="0"/>
              <a:t> species are flies that induce galls on rabbitbrush plants in western North America. The galls are distinctive between species and so we can record range of the species by gall occurrences.</a:t>
            </a:r>
          </a:p>
          <a:p>
            <a:endParaRPr lang="en-US" sz="1400" dirty="0"/>
          </a:p>
          <a:p>
            <a:r>
              <a:rPr lang="en-US" sz="1400" dirty="0"/>
              <a:t>Galls are poorly understood and we don’t know the main drivers of galling insect speciation – do they differentiate along with their host plant?</a:t>
            </a:r>
          </a:p>
        </p:txBody>
      </p:sp>
    </p:spTree>
    <p:extLst>
      <p:ext uri="{BB962C8B-B14F-4D97-AF65-F5344CB8AC3E}">
        <p14:creationId xmlns:p14="http://schemas.microsoft.com/office/powerpoint/2010/main" val="1037584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4D81DF-DBEA-7BF6-7859-A9B99DCA3757}"/>
              </a:ext>
            </a:extLst>
          </p:cNvPr>
          <p:cNvSpPr>
            <a:spLocks noGrp="1"/>
          </p:cNvSpPr>
          <p:nvPr>
            <p:ph type="sldNum" sz="quarter" idx="12"/>
          </p:nvPr>
        </p:nvSpPr>
        <p:spPr/>
        <p:txBody>
          <a:bodyPr/>
          <a:lstStyle/>
          <a:p>
            <a:pPr>
              <a:defRPr/>
            </a:pPr>
            <a:fld id="{453D2871-79EC-4900-8B18-B24AAF7E5860}" type="slidenum">
              <a:rPr lang="en-US" altLang="en-US" smtClean="0"/>
              <a:pPr>
                <a:defRPr/>
              </a:pPr>
              <a:t>42</a:t>
            </a:fld>
            <a:endParaRPr lang="en-US" altLang="en-US"/>
          </a:p>
        </p:txBody>
      </p:sp>
      <p:pic>
        <p:nvPicPr>
          <p:cNvPr id="4" name="Picture 3" descr="Map&#10;&#10;Description automatically generated">
            <a:extLst>
              <a:ext uri="{FF2B5EF4-FFF2-40B4-BE49-F238E27FC236}">
                <a16:creationId xmlns:a16="http://schemas.microsoft.com/office/drawing/2014/main" id="{B2AC9CF6-8218-822D-C406-E126C9C74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58938"/>
            <a:ext cx="6248400" cy="4828309"/>
          </a:xfrm>
          <a:prstGeom prst="rect">
            <a:avLst/>
          </a:prstGeom>
        </p:spPr>
      </p:pic>
      <p:pic>
        <p:nvPicPr>
          <p:cNvPr id="5" name="Picture 4" descr="A tree with white flowers&#10;&#10;Description automatically generated with medium confidence">
            <a:extLst>
              <a:ext uri="{FF2B5EF4-FFF2-40B4-BE49-F238E27FC236}">
                <a16:creationId xmlns:a16="http://schemas.microsoft.com/office/drawing/2014/main" id="{CD3FAFF7-E825-2C55-5995-34491A9DBD97}"/>
              </a:ext>
            </a:extLst>
          </p:cNvPr>
          <p:cNvPicPr>
            <a:picLocks noChangeAspect="1"/>
          </p:cNvPicPr>
          <p:nvPr/>
        </p:nvPicPr>
        <p:blipFill>
          <a:blip r:embed="rId3"/>
          <a:stretch>
            <a:fillRect/>
          </a:stretch>
        </p:blipFill>
        <p:spPr>
          <a:xfrm rot="5400000">
            <a:off x="7659562" y="567696"/>
            <a:ext cx="3270064" cy="2452548"/>
          </a:xfrm>
          <a:prstGeom prst="rect">
            <a:avLst/>
          </a:prstGeom>
        </p:spPr>
      </p:pic>
      <p:sp>
        <p:nvSpPr>
          <p:cNvPr id="6" name="TextBox 5">
            <a:extLst>
              <a:ext uri="{FF2B5EF4-FFF2-40B4-BE49-F238E27FC236}">
                <a16:creationId xmlns:a16="http://schemas.microsoft.com/office/drawing/2014/main" id="{68B6D5C4-2575-7F26-1A8F-C83CB98456F3}"/>
              </a:ext>
            </a:extLst>
          </p:cNvPr>
          <p:cNvSpPr txBox="1"/>
          <p:nvPr/>
        </p:nvSpPr>
        <p:spPr>
          <a:xfrm>
            <a:off x="1752600" y="5006297"/>
            <a:ext cx="8610600" cy="1661993"/>
          </a:xfrm>
          <a:prstGeom prst="rect">
            <a:avLst/>
          </a:prstGeom>
          <a:noFill/>
        </p:spPr>
        <p:txBody>
          <a:bodyPr wrap="square" rtlCol="0">
            <a:spAutoFit/>
          </a:bodyPr>
          <a:lstStyle/>
          <a:p>
            <a:r>
              <a:rPr lang="en-US" dirty="0"/>
              <a:t>Background</a:t>
            </a:r>
          </a:p>
          <a:p>
            <a:endParaRPr lang="en-US" sz="1400" dirty="0"/>
          </a:p>
          <a:p>
            <a:r>
              <a:rPr lang="en-US" sz="1400" dirty="0"/>
              <a:t>Rabbitbrush (</a:t>
            </a:r>
            <a:r>
              <a:rPr lang="en-US" sz="1400" i="1" dirty="0" err="1"/>
              <a:t>Ericameria</a:t>
            </a:r>
            <a:r>
              <a:rPr lang="en-US" sz="1400" i="1" dirty="0"/>
              <a:t> </a:t>
            </a:r>
            <a:r>
              <a:rPr lang="en-US" sz="1400" i="1" dirty="0" err="1"/>
              <a:t>nauseosa</a:t>
            </a:r>
            <a:r>
              <a:rPr lang="en-US" sz="1400" dirty="0"/>
              <a:t>) is split into several morphological “</a:t>
            </a:r>
            <a:r>
              <a:rPr lang="en-US" sz="1400" dirty="0" err="1"/>
              <a:t>varieities</a:t>
            </a:r>
            <a:r>
              <a:rPr lang="en-US" sz="1400" dirty="0"/>
              <a:t>” that may or may not be genetically distinct. We generally find that Aciurina flies are specialized to specific varieties and so we can predict the range of the fly will match the range of 1 or 2 </a:t>
            </a:r>
            <a:r>
              <a:rPr lang="en-US" sz="1400" dirty="0" err="1"/>
              <a:t>varieities</a:t>
            </a:r>
            <a:r>
              <a:rPr lang="en-US" sz="1400" dirty="0"/>
              <a:t>. We don’t know what drives the evolution of these varieties (they remain reproductively compatible) and what might dictate the extent of their ranges throughout the mountainous west.</a:t>
            </a:r>
          </a:p>
        </p:txBody>
      </p:sp>
      <p:sp>
        <p:nvSpPr>
          <p:cNvPr id="7" name="TextBox 6">
            <a:extLst>
              <a:ext uri="{FF2B5EF4-FFF2-40B4-BE49-F238E27FC236}">
                <a16:creationId xmlns:a16="http://schemas.microsoft.com/office/drawing/2014/main" id="{C48D30D9-2504-0B43-8E8C-629BC20F4317}"/>
              </a:ext>
            </a:extLst>
          </p:cNvPr>
          <p:cNvSpPr txBox="1"/>
          <p:nvPr/>
        </p:nvSpPr>
        <p:spPr>
          <a:xfrm>
            <a:off x="8039745" y="3448052"/>
            <a:ext cx="2443668" cy="738664"/>
          </a:xfrm>
          <a:prstGeom prst="rect">
            <a:avLst/>
          </a:prstGeom>
          <a:noFill/>
        </p:spPr>
        <p:txBody>
          <a:bodyPr wrap="square" rtlCol="0">
            <a:spAutoFit/>
          </a:bodyPr>
          <a:lstStyle/>
          <a:p>
            <a:r>
              <a:rPr lang="en-US" sz="1400" i="1" dirty="0"/>
              <a:t>A. bigeloviae </a:t>
            </a:r>
            <a:r>
              <a:rPr lang="en-US" sz="1400" dirty="0"/>
              <a:t>galls on </a:t>
            </a:r>
            <a:r>
              <a:rPr lang="en-US" sz="1400" i="1" dirty="0"/>
              <a:t>E. </a:t>
            </a:r>
            <a:r>
              <a:rPr lang="en-US" sz="1400" i="1" dirty="0" err="1"/>
              <a:t>nauseosa</a:t>
            </a:r>
            <a:r>
              <a:rPr lang="en-US" sz="1400" i="1" dirty="0"/>
              <a:t> </a:t>
            </a:r>
            <a:r>
              <a:rPr lang="en-US" sz="1400" dirty="0"/>
              <a:t>var. </a:t>
            </a:r>
            <a:r>
              <a:rPr lang="en-US" sz="1400" i="1" dirty="0"/>
              <a:t>graveolens</a:t>
            </a:r>
            <a:r>
              <a:rPr lang="en-US" sz="1400" dirty="0"/>
              <a:t> in New Mexico</a:t>
            </a:r>
          </a:p>
        </p:txBody>
      </p:sp>
      <p:pic>
        <p:nvPicPr>
          <p:cNvPr id="8" name="Picture 7" descr="A close up of a flower&#10;&#10;Description automatically generated with low confidence">
            <a:extLst>
              <a:ext uri="{FF2B5EF4-FFF2-40B4-BE49-F238E27FC236}">
                <a16:creationId xmlns:a16="http://schemas.microsoft.com/office/drawing/2014/main" id="{7D9BA66A-1A40-0D1D-AB48-1EC8D8B90E95}"/>
              </a:ext>
            </a:extLst>
          </p:cNvPr>
          <p:cNvPicPr>
            <a:picLocks noChangeAspect="1"/>
          </p:cNvPicPr>
          <p:nvPr/>
        </p:nvPicPr>
        <p:blipFill>
          <a:blip r:embed="rId4"/>
          <a:stretch>
            <a:fillRect/>
          </a:stretch>
        </p:blipFill>
        <p:spPr>
          <a:xfrm flipH="1">
            <a:off x="9228518" y="4267627"/>
            <a:ext cx="1342472" cy="942464"/>
          </a:xfrm>
          <a:prstGeom prst="rect">
            <a:avLst/>
          </a:prstGeom>
        </p:spPr>
      </p:pic>
      <p:pic>
        <p:nvPicPr>
          <p:cNvPr id="9" name="1B5A2182.JPG" descr="1B5A2182.JPG">
            <a:extLst>
              <a:ext uri="{FF2B5EF4-FFF2-40B4-BE49-F238E27FC236}">
                <a16:creationId xmlns:a16="http://schemas.microsoft.com/office/drawing/2014/main" id="{8901E71E-ABBB-44AD-6CED-ECCDD0EE75B8}"/>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rot="5400000">
            <a:off x="8078509" y="4384984"/>
            <a:ext cx="1295308" cy="835674"/>
          </a:xfrm>
          <a:prstGeom prst="rect">
            <a:avLst/>
          </a:prstGeom>
          <a:ln w="12700" cap="flat">
            <a:noFill/>
            <a:miter lim="400000"/>
          </a:ln>
          <a:effectLst/>
        </p:spPr>
      </p:pic>
    </p:spTree>
    <p:extLst>
      <p:ext uri="{BB962C8B-B14F-4D97-AF65-F5344CB8AC3E}">
        <p14:creationId xmlns:p14="http://schemas.microsoft.com/office/powerpoint/2010/main" val="4662871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1F5D29-B787-1EA9-1AE0-216A4E788193}"/>
              </a:ext>
            </a:extLst>
          </p:cNvPr>
          <p:cNvSpPr>
            <a:spLocks noGrp="1"/>
          </p:cNvSpPr>
          <p:nvPr>
            <p:ph type="sldNum" sz="quarter" idx="12"/>
          </p:nvPr>
        </p:nvSpPr>
        <p:spPr/>
        <p:txBody>
          <a:bodyPr/>
          <a:lstStyle/>
          <a:p>
            <a:pPr>
              <a:defRPr/>
            </a:pPr>
            <a:fld id="{453D2871-79EC-4900-8B18-B24AAF7E5860}" type="slidenum">
              <a:rPr lang="en-US" altLang="en-US" smtClean="0"/>
              <a:pPr>
                <a:defRPr/>
              </a:pPr>
              <a:t>43</a:t>
            </a:fld>
            <a:endParaRPr lang="en-US" altLang="en-US" dirty="0"/>
          </a:p>
        </p:txBody>
      </p:sp>
      <p:pic>
        <p:nvPicPr>
          <p:cNvPr id="6" name="Picture 5" descr="Map&#10;&#10;Description automatically generated">
            <a:extLst>
              <a:ext uri="{FF2B5EF4-FFF2-40B4-BE49-F238E27FC236}">
                <a16:creationId xmlns:a16="http://schemas.microsoft.com/office/drawing/2014/main" id="{E6674AB6-F1F4-1BFE-DFC1-B6C3AB1CB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73683"/>
            <a:ext cx="5943600" cy="4592781"/>
          </a:xfrm>
          <a:prstGeom prst="rect">
            <a:avLst/>
          </a:prstGeom>
        </p:spPr>
      </p:pic>
      <p:pic>
        <p:nvPicPr>
          <p:cNvPr id="9" name="Picture 8" descr="A close up of a flower&#10;&#10;Description automatically generated with low confidence">
            <a:extLst>
              <a:ext uri="{FF2B5EF4-FFF2-40B4-BE49-F238E27FC236}">
                <a16:creationId xmlns:a16="http://schemas.microsoft.com/office/drawing/2014/main" id="{69542850-9E29-ABB1-7A04-D11D6307D1D7}"/>
              </a:ext>
            </a:extLst>
          </p:cNvPr>
          <p:cNvPicPr>
            <a:picLocks noChangeAspect="1"/>
          </p:cNvPicPr>
          <p:nvPr/>
        </p:nvPicPr>
        <p:blipFill rotWithShape="1">
          <a:blip r:embed="rId3"/>
          <a:srcRect l="15656" t="11630" r="16231" b="7518"/>
          <a:stretch/>
        </p:blipFill>
        <p:spPr>
          <a:xfrm flipH="1">
            <a:off x="1676400" y="172487"/>
            <a:ext cx="1987576" cy="1656313"/>
          </a:xfrm>
          <a:prstGeom prst="rect">
            <a:avLst/>
          </a:prstGeom>
        </p:spPr>
      </p:pic>
      <p:pic>
        <p:nvPicPr>
          <p:cNvPr id="10" name="1B5A2182.JPG" descr="1B5A2182.JPG">
            <a:extLst>
              <a:ext uri="{FF2B5EF4-FFF2-40B4-BE49-F238E27FC236}">
                <a16:creationId xmlns:a16="http://schemas.microsoft.com/office/drawing/2014/main" id="{2C46E175-F5BE-3C2B-517D-3097F817E496}"/>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rot="5400000">
            <a:off x="3343429" y="458286"/>
            <a:ext cx="1666121" cy="1074906"/>
          </a:xfrm>
          <a:prstGeom prst="rect">
            <a:avLst/>
          </a:prstGeom>
          <a:ln w="12700" cap="flat">
            <a:noFill/>
            <a:miter lim="400000"/>
          </a:ln>
          <a:effectLst/>
        </p:spPr>
      </p:pic>
      <p:sp>
        <p:nvSpPr>
          <p:cNvPr id="12" name="Rectangle 11">
            <a:extLst>
              <a:ext uri="{FF2B5EF4-FFF2-40B4-BE49-F238E27FC236}">
                <a16:creationId xmlns:a16="http://schemas.microsoft.com/office/drawing/2014/main" id="{FCB65FFC-62CB-D903-1E1B-F91AB230F92A}"/>
              </a:ext>
            </a:extLst>
          </p:cNvPr>
          <p:cNvSpPr/>
          <p:nvPr/>
        </p:nvSpPr>
        <p:spPr>
          <a:xfrm>
            <a:off x="2670188" y="2438400"/>
            <a:ext cx="381000" cy="152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1B5A2205.JPG" descr="1B5A2205.JPG">
            <a:extLst>
              <a:ext uri="{FF2B5EF4-FFF2-40B4-BE49-F238E27FC236}">
                <a16:creationId xmlns:a16="http://schemas.microsoft.com/office/drawing/2014/main" id="{81894B17-D8A7-1238-D884-5EF4989971E2}"/>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4713943" y="172486"/>
            <a:ext cx="1074905" cy="1675931"/>
          </a:xfrm>
          <a:prstGeom prst="rect">
            <a:avLst/>
          </a:prstGeom>
          <a:ln w="12700" cap="flat">
            <a:noFill/>
            <a:miter lim="400000"/>
          </a:ln>
          <a:effectLst/>
        </p:spPr>
      </p:pic>
      <p:pic>
        <p:nvPicPr>
          <p:cNvPr id="14" name="KutzMarshmallow_2.jpg" descr="KutzMarshmallow_2.jpg">
            <a:extLst>
              <a:ext uri="{FF2B5EF4-FFF2-40B4-BE49-F238E27FC236}">
                <a16:creationId xmlns:a16="http://schemas.microsoft.com/office/drawing/2014/main" id="{10E14E35-7273-E621-06F8-EBA7C6BA78F4}"/>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5706899" y="182296"/>
            <a:ext cx="1903576" cy="1656313"/>
          </a:xfrm>
          <a:prstGeom prst="rect">
            <a:avLst/>
          </a:prstGeom>
          <a:ln w="12700" cap="flat">
            <a:noFill/>
            <a:miter lim="400000"/>
          </a:ln>
          <a:effectLst/>
        </p:spPr>
      </p:pic>
      <p:sp>
        <p:nvSpPr>
          <p:cNvPr id="15" name="TextBox 14">
            <a:extLst>
              <a:ext uri="{FF2B5EF4-FFF2-40B4-BE49-F238E27FC236}">
                <a16:creationId xmlns:a16="http://schemas.microsoft.com/office/drawing/2014/main" id="{8C00C38F-1CDE-2446-0DEE-98D60DDD1636}"/>
              </a:ext>
            </a:extLst>
          </p:cNvPr>
          <p:cNvSpPr txBox="1"/>
          <p:nvPr/>
        </p:nvSpPr>
        <p:spPr>
          <a:xfrm>
            <a:off x="7716512" y="193438"/>
            <a:ext cx="2799089" cy="5816977"/>
          </a:xfrm>
          <a:prstGeom prst="rect">
            <a:avLst/>
          </a:prstGeom>
          <a:noFill/>
        </p:spPr>
        <p:txBody>
          <a:bodyPr wrap="square" rtlCol="0">
            <a:spAutoFit/>
          </a:bodyPr>
          <a:lstStyle/>
          <a:p>
            <a:r>
              <a:rPr lang="en-US" dirty="0"/>
              <a:t>Research Questions</a:t>
            </a:r>
          </a:p>
          <a:p>
            <a:endParaRPr lang="en-US" dirty="0"/>
          </a:p>
          <a:p>
            <a:r>
              <a:rPr lang="en-US" sz="1400" i="1" dirty="0"/>
              <a:t>Aciurina bigeloviae </a:t>
            </a:r>
            <a:r>
              <a:rPr lang="en-US" sz="1400" dirty="0"/>
              <a:t>was originally described as being morphologically variable in wing pattern. However, evidence points not to variability, but to 2 distinct wing morphs that correlate to 2 distinct gall morphologies and different host plants. Genetic evidence now supports that these flies are 2 distinct species. </a:t>
            </a:r>
          </a:p>
          <a:p>
            <a:endParaRPr lang="en-US" sz="1400" dirty="0"/>
          </a:p>
          <a:p>
            <a:pPr marL="342900" indent="-342900">
              <a:buAutoNum type="arabicPeriod"/>
            </a:pPr>
            <a:r>
              <a:rPr lang="en-US" sz="1400" dirty="0"/>
              <a:t>Is the new species restricted in range by environmental factors that make it less common in the southwest than </a:t>
            </a:r>
            <a:r>
              <a:rPr lang="en-US" sz="1400" i="1" dirty="0"/>
              <a:t>A. bigeloviae</a:t>
            </a:r>
            <a:r>
              <a:rPr lang="en-US" sz="1400" dirty="0"/>
              <a:t>?</a:t>
            </a:r>
          </a:p>
          <a:p>
            <a:pPr marL="342900" indent="-342900">
              <a:buAutoNum type="arabicPeriod"/>
            </a:pPr>
            <a:endParaRPr lang="en-US" sz="1400" dirty="0"/>
          </a:p>
          <a:p>
            <a:pPr marL="342900" indent="-342900">
              <a:buAutoNum type="arabicPeriod"/>
            </a:pPr>
            <a:r>
              <a:rPr lang="en-US" sz="1400" dirty="0"/>
              <a:t>Is there a difference in habitat suitability of the fly and its specialist host plant that would prevent the fly from occurring throughout the plant variety’s range?</a:t>
            </a:r>
          </a:p>
        </p:txBody>
      </p:sp>
    </p:spTree>
    <p:extLst>
      <p:ext uri="{BB962C8B-B14F-4D97-AF65-F5344CB8AC3E}">
        <p14:creationId xmlns:p14="http://schemas.microsoft.com/office/powerpoint/2010/main" val="33382868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81300EC-4F40-890E-DA2D-D7C6C4876B16}"/>
              </a:ext>
            </a:extLst>
          </p:cNvPr>
          <p:cNvSpPr>
            <a:spLocks noGrp="1"/>
          </p:cNvSpPr>
          <p:nvPr>
            <p:ph type="sldNum" sz="quarter" idx="12"/>
          </p:nvPr>
        </p:nvSpPr>
        <p:spPr/>
        <p:txBody>
          <a:bodyPr/>
          <a:lstStyle/>
          <a:p>
            <a:pPr>
              <a:defRPr/>
            </a:pPr>
            <a:fld id="{453D2871-79EC-4900-8B18-B24AAF7E5860}" type="slidenum">
              <a:rPr lang="en-US" altLang="en-US" smtClean="0"/>
              <a:pPr>
                <a:defRPr/>
              </a:pPr>
              <a:t>44</a:t>
            </a:fld>
            <a:endParaRPr lang="en-US" altLang="en-US"/>
          </a:p>
        </p:txBody>
      </p:sp>
      <p:pic>
        <p:nvPicPr>
          <p:cNvPr id="4" name="Picture 3" descr="Map&#10;&#10;Description automatically generated">
            <a:extLst>
              <a:ext uri="{FF2B5EF4-FFF2-40B4-BE49-F238E27FC236}">
                <a16:creationId xmlns:a16="http://schemas.microsoft.com/office/drawing/2014/main" id="{8D6C9B7A-0AB4-4B26-920F-53D6B8CB75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470" y="1744663"/>
            <a:ext cx="4359462" cy="3368675"/>
          </a:xfrm>
          <a:prstGeom prst="rect">
            <a:avLst/>
          </a:prstGeom>
        </p:spPr>
      </p:pic>
      <p:pic>
        <p:nvPicPr>
          <p:cNvPr id="6" name="Picture 5" descr="Map&#10;&#10;Description automatically generated">
            <a:extLst>
              <a:ext uri="{FF2B5EF4-FFF2-40B4-BE49-F238E27FC236}">
                <a16:creationId xmlns:a16="http://schemas.microsoft.com/office/drawing/2014/main" id="{A145ABF2-C604-04D4-5338-097B496810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44663"/>
            <a:ext cx="4359462" cy="3368675"/>
          </a:xfrm>
          <a:prstGeom prst="rect">
            <a:avLst/>
          </a:prstGeom>
        </p:spPr>
      </p:pic>
      <p:sp>
        <p:nvSpPr>
          <p:cNvPr id="7" name="TextBox 6">
            <a:extLst>
              <a:ext uri="{FF2B5EF4-FFF2-40B4-BE49-F238E27FC236}">
                <a16:creationId xmlns:a16="http://schemas.microsoft.com/office/drawing/2014/main" id="{37CB78EF-3A83-15D9-78D3-CD36BE1D47E3}"/>
              </a:ext>
            </a:extLst>
          </p:cNvPr>
          <p:cNvSpPr txBox="1"/>
          <p:nvPr/>
        </p:nvSpPr>
        <p:spPr>
          <a:xfrm>
            <a:off x="1690033" y="155575"/>
            <a:ext cx="8515350" cy="1477328"/>
          </a:xfrm>
          <a:prstGeom prst="rect">
            <a:avLst/>
          </a:prstGeom>
          <a:noFill/>
        </p:spPr>
        <p:txBody>
          <a:bodyPr wrap="square" rtlCol="0">
            <a:spAutoFit/>
          </a:bodyPr>
          <a:lstStyle/>
          <a:p>
            <a:r>
              <a:rPr lang="en-US" dirty="0"/>
              <a:t>Data Sources</a:t>
            </a:r>
          </a:p>
          <a:p>
            <a:endParaRPr lang="en-US" dirty="0"/>
          </a:p>
          <a:p>
            <a:r>
              <a:rPr lang="en-US" dirty="0"/>
              <a:t>Soil data was collected from USDA NRCS district surveys compiled in the dataset STATSGO2. I selected soil order and soil particle size as relevant variables due to observations that </a:t>
            </a:r>
            <a:r>
              <a:rPr lang="en-US" i="1" dirty="0"/>
              <a:t>A. marshmallow </a:t>
            </a:r>
            <a:r>
              <a:rPr lang="en-US" dirty="0"/>
              <a:t>occurs in sandy, arid soils.</a:t>
            </a:r>
          </a:p>
        </p:txBody>
      </p:sp>
      <p:sp>
        <p:nvSpPr>
          <p:cNvPr id="8" name="TextBox 7">
            <a:extLst>
              <a:ext uri="{FF2B5EF4-FFF2-40B4-BE49-F238E27FC236}">
                <a16:creationId xmlns:a16="http://schemas.microsoft.com/office/drawing/2014/main" id="{8938B8E1-8D27-697B-EDEE-BACB738F5D0C}"/>
              </a:ext>
            </a:extLst>
          </p:cNvPr>
          <p:cNvSpPr txBox="1"/>
          <p:nvPr/>
        </p:nvSpPr>
        <p:spPr>
          <a:xfrm>
            <a:off x="2963796" y="5163899"/>
            <a:ext cx="1748812" cy="646331"/>
          </a:xfrm>
          <a:prstGeom prst="rect">
            <a:avLst/>
          </a:prstGeom>
          <a:noFill/>
        </p:spPr>
        <p:txBody>
          <a:bodyPr wrap="none" rtlCol="0">
            <a:spAutoFit/>
          </a:bodyPr>
          <a:lstStyle/>
          <a:p>
            <a:pPr algn="ctr"/>
            <a:r>
              <a:rPr lang="en-US" dirty="0"/>
              <a:t>Order</a:t>
            </a:r>
          </a:p>
          <a:p>
            <a:pPr algn="ctr"/>
            <a:r>
              <a:rPr lang="en-US" dirty="0"/>
              <a:t>ex. D = “</a:t>
            </a:r>
            <a:r>
              <a:rPr lang="en-US" dirty="0" err="1"/>
              <a:t>Aridisol</a:t>
            </a:r>
            <a:r>
              <a:rPr lang="en-US" dirty="0"/>
              <a:t>”</a:t>
            </a:r>
          </a:p>
        </p:txBody>
      </p:sp>
      <p:sp>
        <p:nvSpPr>
          <p:cNvPr id="9" name="TextBox 8">
            <a:extLst>
              <a:ext uri="{FF2B5EF4-FFF2-40B4-BE49-F238E27FC236}">
                <a16:creationId xmlns:a16="http://schemas.microsoft.com/office/drawing/2014/main" id="{4DE6F8F1-F2BF-B14A-7FC2-F32F89D9E87E}"/>
              </a:ext>
            </a:extLst>
          </p:cNvPr>
          <p:cNvSpPr txBox="1"/>
          <p:nvPr/>
        </p:nvSpPr>
        <p:spPr>
          <a:xfrm>
            <a:off x="6988874" y="5180846"/>
            <a:ext cx="2573718" cy="646331"/>
          </a:xfrm>
          <a:prstGeom prst="rect">
            <a:avLst/>
          </a:prstGeom>
          <a:noFill/>
        </p:spPr>
        <p:txBody>
          <a:bodyPr wrap="none" rtlCol="0">
            <a:spAutoFit/>
          </a:bodyPr>
          <a:lstStyle/>
          <a:p>
            <a:pPr algn="ctr"/>
            <a:r>
              <a:rPr lang="en-US" dirty="0"/>
              <a:t>Particle Size</a:t>
            </a:r>
          </a:p>
          <a:p>
            <a:pPr algn="ctr"/>
            <a:r>
              <a:rPr lang="en-US" dirty="0"/>
              <a:t>ex. 048 = “sandy skeletal”</a:t>
            </a:r>
          </a:p>
        </p:txBody>
      </p:sp>
    </p:spTree>
    <p:extLst>
      <p:ext uri="{BB962C8B-B14F-4D97-AF65-F5344CB8AC3E}">
        <p14:creationId xmlns:p14="http://schemas.microsoft.com/office/powerpoint/2010/main" val="4122043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6CA2FAB-6B8E-B8CE-67F8-FEEFA7BC416B}"/>
              </a:ext>
            </a:extLst>
          </p:cNvPr>
          <p:cNvSpPr>
            <a:spLocks noGrp="1"/>
          </p:cNvSpPr>
          <p:nvPr>
            <p:ph type="sldNum" sz="quarter" idx="12"/>
          </p:nvPr>
        </p:nvSpPr>
        <p:spPr/>
        <p:txBody>
          <a:bodyPr/>
          <a:lstStyle/>
          <a:p>
            <a:pPr>
              <a:defRPr/>
            </a:pPr>
            <a:fld id="{453D2871-79EC-4900-8B18-B24AAF7E5860}" type="slidenum">
              <a:rPr lang="en-US" altLang="en-US" smtClean="0"/>
              <a:pPr>
                <a:defRPr/>
              </a:pPr>
              <a:t>45</a:t>
            </a:fld>
            <a:endParaRPr lang="en-US" altLang="en-US"/>
          </a:p>
        </p:txBody>
      </p:sp>
      <p:pic>
        <p:nvPicPr>
          <p:cNvPr id="4" name="Picture 3" descr="Chart&#10;&#10;Description automatically generated">
            <a:extLst>
              <a:ext uri="{FF2B5EF4-FFF2-40B4-BE49-F238E27FC236}">
                <a16:creationId xmlns:a16="http://schemas.microsoft.com/office/drawing/2014/main" id="{4254E144-979C-6CD0-1CF2-DC07FEAE6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1" y="3200401"/>
            <a:ext cx="2978897" cy="2301875"/>
          </a:xfrm>
          <a:prstGeom prst="rect">
            <a:avLst/>
          </a:prstGeom>
        </p:spPr>
      </p:pic>
      <p:pic>
        <p:nvPicPr>
          <p:cNvPr id="6" name="Picture 5" descr="A picture containing timeline&#10;&#10;Description automatically generated">
            <a:extLst>
              <a:ext uri="{FF2B5EF4-FFF2-40B4-BE49-F238E27FC236}">
                <a16:creationId xmlns:a16="http://schemas.microsoft.com/office/drawing/2014/main" id="{D3CF613B-9648-26C6-5F96-1BDD655A4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2629" y="3200401"/>
            <a:ext cx="2978898" cy="2301875"/>
          </a:xfrm>
          <a:prstGeom prst="rect">
            <a:avLst/>
          </a:prstGeom>
        </p:spPr>
      </p:pic>
      <p:pic>
        <p:nvPicPr>
          <p:cNvPr id="8" name="Picture 7" descr="A picture containing map&#10;&#10;Description automatically generated">
            <a:extLst>
              <a:ext uri="{FF2B5EF4-FFF2-40B4-BE49-F238E27FC236}">
                <a16:creationId xmlns:a16="http://schemas.microsoft.com/office/drawing/2014/main" id="{4BFD7366-9393-93C6-EF18-DEE24ADED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8422" y="3200401"/>
            <a:ext cx="2978897" cy="2301875"/>
          </a:xfrm>
          <a:prstGeom prst="rect">
            <a:avLst/>
          </a:prstGeom>
        </p:spPr>
      </p:pic>
      <p:sp>
        <p:nvSpPr>
          <p:cNvPr id="9" name="TextBox 8">
            <a:extLst>
              <a:ext uri="{FF2B5EF4-FFF2-40B4-BE49-F238E27FC236}">
                <a16:creationId xmlns:a16="http://schemas.microsoft.com/office/drawing/2014/main" id="{E2C8EA8B-3CF9-C8F7-030F-3CC87F26B761}"/>
              </a:ext>
            </a:extLst>
          </p:cNvPr>
          <p:cNvSpPr txBox="1"/>
          <p:nvPr/>
        </p:nvSpPr>
        <p:spPr>
          <a:xfrm>
            <a:off x="2185042" y="5638800"/>
            <a:ext cx="1699311" cy="369332"/>
          </a:xfrm>
          <a:prstGeom prst="rect">
            <a:avLst/>
          </a:prstGeom>
          <a:noFill/>
        </p:spPr>
        <p:txBody>
          <a:bodyPr wrap="none" rtlCol="0">
            <a:spAutoFit/>
          </a:bodyPr>
          <a:lstStyle/>
          <a:p>
            <a:r>
              <a:rPr lang="en-US" dirty="0"/>
              <a:t>Maximum Temp</a:t>
            </a:r>
          </a:p>
        </p:txBody>
      </p:sp>
      <p:sp>
        <p:nvSpPr>
          <p:cNvPr id="10" name="TextBox 9">
            <a:extLst>
              <a:ext uri="{FF2B5EF4-FFF2-40B4-BE49-F238E27FC236}">
                <a16:creationId xmlns:a16="http://schemas.microsoft.com/office/drawing/2014/main" id="{0F81D2A9-AFB6-AAEC-5A4B-E360D76536D5}"/>
              </a:ext>
            </a:extLst>
          </p:cNvPr>
          <p:cNvSpPr txBox="1"/>
          <p:nvPr/>
        </p:nvSpPr>
        <p:spPr>
          <a:xfrm>
            <a:off x="5105400" y="5638800"/>
            <a:ext cx="1666162" cy="369332"/>
          </a:xfrm>
          <a:prstGeom prst="rect">
            <a:avLst/>
          </a:prstGeom>
          <a:noFill/>
        </p:spPr>
        <p:txBody>
          <a:bodyPr wrap="none" rtlCol="0">
            <a:spAutoFit/>
          </a:bodyPr>
          <a:lstStyle/>
          <a:p>
            <a:r>
              <a:rPr lang="en-US" dirty="0"/>
              <a:t>Minimum Temp</a:t>
            </a:r>
          </a:p>
        </p:txBody>
      </p:sp>
      <p:sp>
        <p:nvSpPr>
          <p:cNvPr id="11" name="TextBox 10">
            <a:extLst>
              <a:ext uri="{FF2B5EF4-FFF2-40B4-BE49-F238E27FC236}">
                <a16:creationId xmlns:a16="http://schemas.microsoft.com/office/drawing/2014/main" id="{2B43BDE3-00CC-C609-1ACF-1D6AEF694A13}"/>
              </a:ext>
            </a:extLst>
          </p:cNvPr>
          <p:cNvSpPr txBox="1"/>
          <p:nvPr/>
        </p:nvSpPr>
        <p:spPr>
          <a:xfrm>
            <a:off x="8077200" y="5613916"/>
            <a:ext cx="2092304" cy="369332"/>
          </a:xfrm>
          <a:prstGeom prst="rect">
            <a:avLst/>
          </a:prstGeom>
          <a:noFill/>
        </p:spPr>
        <p:txBody>
          <a:bodyPr wrap="none" rtlCol="0">
            <a:spAutoFit/>
          </a:bodyPr>
          <a:lstStyle/>
          <a:p>
            <a:r>
              <a:rPr lang="en-US" dirty="0"/>
              <a:t>Annual Precipitation</a:t>
            </a:r>
          </a:p>
        </p:txBody>
      </p:sp>
      <p:sp>
        <p:nvSpPr>
          <p:cNvPr id="12" name="TextBox 11">
            <a:extLst>
              <a:ext uri="{FF2B5EF4-FFF2-40B4-BE49-F238E27FC236}">
                <a16:creationId xmlns:a16="http://schemas.microsoft.com/office/drawing/2014/main" id="{7E6570B3-2467-BD13-0155-B124A79E351D}"/>
              </a:ext>
            </a:extLst>
          </p:cNvPr>
          <p:cNvSpPr txBox="1"/>
          <p:nvPr/>
        </p:nvSpPr>
        <p:spPr>
          <a:xfrm>
            <a:off x="1748678" y="1686263"/>
            <a:ext cx="8686800" cy="1200329"/>
          </a:xfrm>
          <a:prstGeom prst="rect">
            <a:avLst/>
          </a:prstGeom>
          <a:noFill/>
        </p:spPr>
        <p:txBody>
          <a:bodyPr wrap="square" rtlCol="0">
            <a:spAutoFit/>
          </a:bodyPr>
          <a:lstStyle/>
          <a:p>
            <a:r>
              <a:rPr lang="en-US" dirty="0"/>
              <a:t>Data Sources</a:t>
            </a:r>
          </a:p>
          <a:p>
            <a:endParaRPr lang="en-US" dirty="0"/>
          </a:p>
          <a:p>
            <a:r>
              <a:rPr lang="en-US" dirty="0"/>
              <a:t>PRISM climate data collected from 1981-2010 and averaged across each year for each state separately</a:t>
            </a:r>
          </a:p>
        </p:txBody>
      </p:sp>
    </p:spTree>
    <p:extLst>
      <p:ext uri="{BB962C8B-B14F-4D97-AF65-F5344CB8AC3E}">
        <p14:creationId xmlns:p14="http://schemas.microsoft.com/office/powerpoint/2010/main" val="17702435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585B78-5E47-0831-8BB2-BE7A37540FBB}"/>
              </a:ext>
            </a:extLst>
          </p:cNvPr>
          <p:cNvSpPr>
            <a:spLocks noGrp="1"/>
          </p:cNvSpPr>
          <p:nvPr>
            <p:ph type="sldNum" sz="quarter" idx="12"/>
          </p:nvPr>
        </p:nvSpPr>
        <p:spPr/>
        <p:txBody>
          <a:bodyPr/>
          <a:lstStyle/>
          <a:p>
            <a:pPr>
              <a:defRPr/>
            </a:pPr>
            <a:fld id="{453D2871-79EC-4900-8B18-B24AAF7E5860}" type="slidenum">
              <a:rPr lang="en-US" altLang="en-US" smtClean="0"/>
              <a:pPr>
                <a:defRPr/>
              </a:pPr>
              <a:t>46</a:t>
            </a:fld>
            <a:endParaRPr lang="en-US" altLang="en-US"/>
          </a:p>
        </p:txBody>
      </p:sp>
      <p:pic>
        <p:nvPicPr>
          <p:cNvPr id="6" name="Picture 5" descr="Map&#10;&#10;Description automatically generated">
            <a:extLst>
              <a:ext uri="{FF2B5EF4-FFF2-40B4-BE49-F238E27FC236}">
                <a16:creationId xmlns:a16="http://schemas.microsoft.com/office/drawing/2014/main" id="{29F0B3BA-3E2E-9CDC-402F-364A2D11B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1" y="228600"/>
            <a:ext cx="4141695" cy="3200400"/>
          </a:xfrm>
          <a:prstGeom prst="rect">
            <a:avLst/>
          </a:prstGeom>
        </p:spPr>
      </p:pic>
      <p:pic>
        <p:nvPicPr>
          <p:cNvPr id="8" name="Picture 7" descr="Map&#10;&#10;Description automatically generated">
            <a:extLst>
              <a:ext uri="{FF2B5EF4-FFF2-40B4-BE49-F238E27FC236}">
                <a16:creationId xmlns:a16="http://schemas.microsoft.com/office/drawing/2014/main" id="{8887B88E-D7CA-F2B7-1AE7-9837B265E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0153" y="228600"/>
            <a:ext cx="4141696" cy="3200401"/>
          </a:xfrm>
          <a:prstGeom prst="rect">
            <a:avLst/>
          </a:prstGeom>
        </p:spPr>
      </p:pic>
      <p:sp>
        <p:nvSpPr>
          <p:cNvPr id="9" name="TextBox 8">
            <a:extLst>
              <a:ext uri="{FF2B5EF4-FFF2-40B4-BE49-F238E27FC236}">
                <a16:creationId xmlns:a16="http://schemas.microsoft.com/office/drawing/2014/main" id="{38DA2208-9412-CA24-5DD6-983A9024A633}"/>
              </a:ext>
            </a:extLst>
          </p:cNvPr>
          <p:cNvSpPr txBox="1"/>
          <p:nvPr/>
        </p:nvSpPr>
        <p:spPr>
          <a:xfrm>
            <a:off x="1914526" y="3876675"/>
            <a:ext cx="8448675" cy="1754326"/>
          </a:xfrm>
          <a:prstGeom prst="rect">
            <a:avLst/>
          </a:prstGeom>
          <a:noFill/>
        </p:spPr>
        <p:txBody>
          <a:bodyPr wrap="square" rtlCol="0">
            <a:spAutoFit/>
          </a:bodyPr>
          <a:lstStyle/>
          <a:p>
            <a:r>
              <a:rPr lang="en-US" dirty="0"/>
              <a:t>Analysis Techniques</a:t>
            </a:r>
          </a:p>
          <a:p>
            <a:endParaRPr lang="en-US" dirty="0"/>
          </a:p>
          <a:p>
            <a:r>
              <a:rPr lang="en-US" dirty="0"/>
              <a:t>Both soil data layers were selected by location for the four corners states. Both were converted into raster layers. Soil order was left with its remaining attributes (</a:t>
            </a:r>
            <a:r>
              <a:rPr lang="en-US" dirty="0" err="1"/>
              <a:t>A,D,E,I,M,V,water</a:t>
            </a:r>
            <a:r>
              <a:rPr lang="en-US" dirty="0"/>
              <a:t>) and soil particle size was reclassified to group together sandy soils (1), loamy soils (2) and clayey and silty soils (0).</a:t>
            </a:r>
          </a:p>
        </p:txBody>
      </p:sp>
    </p:spTree>
    <p:extLst>
      <p:ext uri="{BB962C8B-B14F-4D97-AF65-F5344CB8AC3E}">
        <p14:creationId xmlns:p14="http://schemas.microsoft.com/office/powerpoint/2010/main" val="1400931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5D4D5A6-DBDB-D26D-4228-8860704104AF}"/>
              </a:ext>
            </a:extLst>
          </p:cNvPr>
          <p:cNvSpPr>
            <a:spLocks noGrp="1"/>
          </p:cNvSpPr>
          <p:nvPr>
            <p:ph type="sldNum" sz="quarter" idx="12"/>
          </p:nvPr>
        </p:nvSpPr>
        <p:spPr/>
        <p:txBody>
          <a:bodyPr/>
          <a:lstStyle/>
          <a:p>
            <a:pPr>
              <a:defRPr/>
            </a:pPr>
            <a:fld id="{453D2871-79EC-4900-8B18-B24AAF7E5860}" type="slidenum">
              <a:rPr lang="en-US" altLang="en-US" smtClean="0"/>
              <a:pPr>
                <a:defRPr/>
              </a:pPr>
              <a:t>47</a:t>
            </a:fld>
            <a:endParaRPr lang="en-US" altLang="en-US"/>
          </a:p>
        </p:txBody>
      </p:sp>
      <p:pic>
        <p:nvPicPr>
          <p:cNvPr id="6" name="Picture 5" descr="Chart, scatter chart&#10;&#10;Description automatically generated">
            <a:extLst>
              <a:ext uri="{FF2B5EF4-FFF2-40B4-BE49-F238E27FC236}">
                <a16:creationId xmlns:a16="http://schemas.microsoft.com/office/drawing/2014/main" id="{21A377CF-990C-FC92-A5C1-35007D43D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1" y="3186954"/>
            <a:ext cx="4620493" cy="3570381"/>
          </a:xfrm>
          <a:prstGeom prst="rect">
            <a:avLst/>
          </a:prstGeom>
        </p:spPr>
      </p:pic>
      <p:pic>
        <p:nvPicPr>
          <p:cNvPr id="4" name="Picture 3" descr="Chart, scatter chart, box and whisker chart&#10;&#10;Description automatically generated">
            <a:extLst>
              <a:ext uri="{FF2B5EF4-FFF2-40B4-BE49-F238E27FC236}">
                <a16:creationId xmlns:a16="http://schemas.microsoft.com/office/drawing/2014/main" id="{39041632-4C19-4336-6CDE-0D84CBE72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529" y="136525"/>
            <a:ext cx="4453624" cy="3441436"/>
          </a:xfrm>
          <a:prstGeom prst="rect">
            <a:avLst/>
          </a:prstGeom>
        </p:spPr>
      </p:pic>
      <p:sp>
        <p:nvSpPr>
          <p:cNvPr id="7" name="TextBox 6">
            <a:extLst>
              <a:ext uri="{FF2B5EF4-FFF2-40B4-BE49-F238E27FC236}">
                <a16:creationId xmlns:a16="http://schemas.microsoft.com/office/drawing/2014/main" id="{9E8B4603-624A-52A9-1103-9DEFB24EC6B2}"/>
              </a:ext>
            </a:extLst>
          </p:cNvPr>
          <p:cNvSpPr txBox="1"/>
          <p:nvPr/>
        </p:nvSpPr>
        <p:spPr>
          <a:xfrm>
            <a:off x="1866978" y="120655"/>
            <a:ext cx="3990975" cy="3000821"/>
          </a:xfrm>
          <a:prstGeom prst="rect">
            <a:avLst/>
          </a:prstGeom>
          <a:noFill/>
        </p:spPr>
        <p:txBody>
          <a:bodyPr wrap="square" rtlCol="0">
            <a:spAutoFit/>
          </a:bodyPr>
          <a:lstStyle/>
          <a:p>
            <a:r>
              <a:rPr lang="en-US" dirty="0"/>
              <a:t>Analysis Techniques</a:t>
            </a:r>
          </a:p>
          <a:p>
            <a:endParaRPr lang="en-US" sz="1100" dirty="0"/>
          </a:p>
          <a:p>
            <a:r>
              <a:rPr lang="en-US" dirty="0"/>
              <a:t>For each occurrence point, the data from the raster layers was extracted so that each point has an assigned soil order, particle size, max temp, min temp, and precipitation.</a:t>
            </a:r>
          </a:p>
          <a:p>
            <a:endParaRPr lang="en-US" sz="1200" dirty="0"/>
          </a:p>
          <a:p>
            <a:r>
              <a:rPr lang="en-US" dirty="0"/>
              <a:t>Attribute table was then summarized per selection to get these variable ranges for each species  </a:t>
            </a:r>
          </a:p>
        </p:txBody>
      </p:sp>
      <p:sp>
        <p:nvSpPr>
          <p:cNvPr id="10" name="TextBox 9">
            <a:extLst>
              <a:ext uri="{FF2B5EF4-FFF2-40B4-BE49-F238E27FC236}">
                <a16:creationId xmlns:a16="http://schemas.microsoft.com/office/drawing/2014/main" id="{F2BF890A-C36E-2690-948E-DB506F9F4373}"/>
              </a:ext>
            </a:extLst>
          </p:cNvPr>
          <p:cNvSpPr txBox="1"/>
          <p:nvPr/>
        </p:nvSpPr>
        <p:spPr>
          <a:xfrm>
            <a:off x="6372225" y="3771027"/>
            <a:ext cx="4267201" cy="2308324"/>
          </a:xfrm>
          <a:prstGeom prst="rect">
            <a:avLst/>
          </a:prstGeom>
          <a:noFill/>
        </p:spPr>
        <p:txBody>
          <a:bodyPr wrap="square" rtlCol="0">
            <a:spAutoFit/>
          </a:bodyPr>
          <a:lstStyle/>
          <a:p>
            <a:r>
              <a:rPr lang="en-US" dirty="0"/>
              <a:t>Each set of ranges was used as conditions to make each raster layer into Boolean </a:t>
            </a:r>
            <a:r>
              <a:rPr lang="en-US" dirty="0" err="1"/>
              <a:t>rasters</a:t>
            </a:r>
            <a:r>
              <a:rPr lang="en-US" dirty="0"/>
              <a:t> (meets condition vs. doesn’t meet condition) and then these layers were added together for each species to create a habitat suitability model. This was then reclassified to show suitable and not suitable for each species.</a:t>
            </a:r>
          </a:p>
        </p:txBody>
      </p:sp>
    </p:spTree>
    <p:extLst>
      <p:ext uri="{BB962C8B-B14F-4D97-AF65-F5344CB8AC3E}">
        <p14:creationId xmlns:p14="http://schemas.microsoft.com/office/powerpoint/2010/main" val="16657594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195D87-479D-807B-96A4-0B83317EA93D}"/>
              </a:ext>
            </a:extLst>
          </p:cNvPr>
          <p:cNvSpPr>
            <a:spLocks noGrp="1"/>
          </p:cNvSpPr>
          <p:nvPr>
            <p:ph type="sldNum" sz="quarter" idx="12"/>
          </p:nvPr>
        </p:nvSpPr>
        <p:spPr/>
        <p:txBody>
          <a:bodyPr/>
          <a:lstStyle/>
          <a:p>
            <a:pPr>
              <a:defRPr/>
            </a:pPr>
            <a:fld id="{453D2871-79EC-4900-8B18-B24AAF7E5860}" type="slidenum">
              <a:rPr lang="en-US" altLang="en-US" smtClean="0"/>
              <a:pPr>
                <a:defRPr/>
              </a:pPr>
              <a:t>48</a:t>
            </a:fld>
            <a:endParaRPr lang="en-US" altLang="en-US"/>
          </a:p>
        </p:txBody>
      </p:sp>
      <p:pic>
        <p:nvPicPr>
          <p:cNvPr id="4" name="Picture 3" descr="Map&#10;&#10;Description automatically generated">
            <a:extLst>
              <a:ext uri="{FF2B5EF4-FFF2-40B4-BE49-F238E27FC236}">
                <a16:creationId xmlns:a16="http://schemas.microsoft.com/office/drawing/2014/main" id="{6CA68214-88AF-671B-FA52-79A8E12C27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1"/>
            <a:ext cx="6848356" cy="5291911"/>
          </a:xfrm>
          <a:prstGeom prst="rect">
            <a:avLst/>
          </a:prstGeom>
        </p:spPr>
      </p:pic>
      <p:sp>
        <p:nvSpPr>
          <p:cNvPr id="5" name="TextBox 4">
            <a:extLst>
              <a:ext uri="{FF2B5EF4-FFF2-40B4-BE49-F238E27FC236}">
                <a16:creationId xmlns:a16="http://schemas.microsoft.com/office/drawing/2014/main" id="{F4AAD701-E2B3-DF87-7D82-87D5D20F3460}"/>
              </a:ext>
            </a:extLst>
          </p:cNvPr>
          <p:cNvSpPr txBox="1"/>
          <p:nvPr/>
        </p:nvSpPr>
        <p:spPr>
          <a:xfrm>
            <a:off x="2081328" y="5687020"/>
            <a:ext cx="7867301" cy="923330"/>
          </a:xfrm>
          <a:prstGeom prst="rect">
            <a:avLst/>
          </a:prstGeom>
          <a:noFill/>
        </p:spPr>
        <p:txBody>
          <a:bodyPr wrap="square" rtlCol="0">
            <a:spAutoFit/>
          </a:bodyPr>
          <a:lstStyle/>
          <a:p>
            <a:r>
              <a:rPr lang="en-US" dirty="0"/>
              <a:t>Results</a:t>
            </a:r>
          </a:p>
          <a:p>
            <a:r>
              <a:rPr lang="en-US" dirty="0"/>
              <a:t>Aciurina bigeloviae has an extensive range and suitable habitat that is included within the hypothetical plant variety range.</a:t>
            </a:r>
          </a:p>
        </p:txBody>
      </p:sp>
    </p:spTree>
    <p:extLst>
      <p:ext uri="{BB962C8B-B14F-4D97-AF65-F5344CB8AC3E}">
        <p14:creationId xmlns:p14="http://schemas.microsoft.com/office/powerpoint/2010/main" val="3317996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C2F1B08-B6B7-1B8F-4DD9-47703370C9AC}"/>
              </a:ext>
            </a:extLst>
          </p:cNvPr>
          <p:cNvSpPr>
            <a:spLocks noGrp="1"/>
          </p:cNvSpPr>
          <p:nvPr>
            <p:ph type="sldNum" sz="quarter" idx="12"/>
          </p:nvPr>
        </p:nvSpPr>
        <p:spPr/>
        <p:txBody>
          <a:bodyPr/>
          <a:lstStyle/>
          <a:p>
            <a:pPr>
              <a:defRPr/>
            </a:pPr>
            <a:fld id="{453D2871-79EC-4900-8B18-B24AAF7E5860}" type="slidenum">
              <a:rPr lang="en-US" altLang="en-US" smtClean="0"/>
              <a:pPr>
                <a:defRPr/>
              </a:pPr>
              <a:t>49</a:t>
            </a:fld>
            <a:endParaRPr lang="en-US" altLang="en-US"/>
          </a:p>
        </p:txBody>
      </p:sp>
      <p:pic>
        <p:nvPicPr>
          <p:cNvPr id="4" name="Picture 3" descr="Map&#10;&#10;Description automatically generated">
            <a:extLst>
              <a:ext uri="{FF2B5EF4-FFF2-40B4-BE49-F238E27FC236}">
                <a16:creationId xmlns:a16="http://schemas.microsoft.com/office/drawing/2014/main" id="{7597EDBB-9DA4-C4F6-674B-A2386D7A71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46050"/>
            <a:ext cx="7015630" cy="5421168"/>
          </a:xfrm>
          <a:prstGeom prst="rect">
            <a:avLst/>
          </a:prstGeom>
        </p:spPr>
      </p:pic>
      <p:sp>
        <p:nvSpPr>
          <p:cNvPr id="5" name="TextBox 4">
            <a:extLst>
              <a:ext uri="{FF2B5EF4-FFF2-40B4-BE49-F238E27FC236}">
                <a16:creationId xmlns:a16="http://schemas.microsoft.com/office/drawing/2014/main" id="{AE08A266-085A-DF12-2A7D-B172FAB796A7}"/>
              </a:ext>
            </a:extLst>
          </p:cNvPr>
          <p:cNvSpPr txBox="1"/>
          <p:nvPr/>
        </p:nvSpPr>
        <p:spPr>
          <a:xfrm>
            <a:off x="1907615" y="5595794"/>
            <a:ext cx="8686800" cy="1200329"/>
          </a:xfrm>
          <a:prstGeom prst="rect">
            <a:avLst/>
          </a:prstGeom>
          <a:noFill/>
        </p:spPr>
        <p:txBody>
          <a:bodyPr wrap="square" rtlCol="0">
            <a:spAutoFit/>
          </a:bodyPr>
          <a:lstStyle/>
          <a:p>
            <a:r>
              <a:rPr lang="en-US" dirty="0"/>
              <a:t>Results</a:t>
            </a:r>
          </a:p>
          <a:p>
            <a:r>
              <a:rPr lang="en-US" dirty="0"/>
              <a:t>Aciurina marshmallow is much more restricted in range in the southwest. The hypothetical plant variety range matches well to fly habitat suitability, indicating high level of specialization.</a:t>
            </a:r>
          </a:p>
        </p:txBody>
      </p:sp>
    </p:spTree>
    <p:extLst>
      <p:ext uri="{BB962C8B-B14F-4D97-AF65-F5344CB8AC3E}">
        <p14:creationId xmlns:p14="http://schemas.microsoft.com/office/powerpoint/2010/main" val="1911056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B5A2105.JPG" descr="1B5A2105.JPG">
            <a:extLst>
              <a:ext uri="{FF2B5EF4-FFF2-40B4-BE49-F238E27FC236}">
                <a16:creationId xmlns:a16="http://schemas.microsoft.com/office/drawing/2014/main" id="{51203381-C70A-DBE7-31AB-1846E14BE23C}"/>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330292" y="1481986"/>
            <a:ext cx="3424893" cy="2210056"/>
          </a:xfrm>
          <a:prstGeom prst="rect">
            <a:avLst/>
          </a:prstGeom>
          <a:ln w="12700" cap="flat">
            <a:noFill/>
            <a:miter lim="400000"/>
          </a:ln>
          <a:effectLst/>
        </p:spPr>
      </p:pic>
      <p:pic>
        <p:nvPicPr>
          <p:cNvPr id="3" name="1B5A2182.JPG" descr="1B5A2182.JPG">
            <a:extLst>
              <a:ext uri="{FF2B5EF4-FFF2-40B4-BE49-F238E27FC236}">
                <a16:creationId xmlns:a16="http://schemas.microsoft.com/office/drawing/2014/main" id="{2E06FC43-2571-29C0-506A-13EA18BA23C5}"/>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1330292" y="4000025"/>
            <a:ext cx="3425627" cy="2210056"/>
          </a:xfrm>
          <a:prstGeom prst="rect">
            <a:avLst/>
          </a:prstGeom>
          <a:ln w="12700" cap="flat">
            <a:noFill/>
            <a:miter lim="400000"/>
          </a:ln>
          <a:effectLst/>
        </p:spPr>
      </p:pic>
      <p:pic>
        <p:nvPicPr>
          <p:cNvPr id="4" name="May2022transect_chimayo_1_stack.jpg" descr="May2022transect_chimayo_1_stack.jpg">
            <a:extLst>
              <a:ext uri="{FF2B5EF4-FFF2-40B4-BE49-F238E27FC236}">
                <a16:creationId xmlns:a16="http://schemas.microsoft.com/office/drawing/2014/main" id="{152455C3-E479-ED3B-BC4F-97192CE684D7}"/>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5497148" y="3883911"/>
            <a:ext cx="1899578" cy="2154548"/>
          </a:xfrm>
          <a:prstGeom prst="rect">
            <a:avLst/>
          </a:prstGeom>
          <a:ln w="12700" cap="flat">
            <a:noFill/>
            <a:miter lim="400000"/>
          </a:ln>
          <a:effectLst/>
        </p:spPr>
      </p:pic>
      <p:pic>
        <p:nvPicPr>
          <p:cNvPr id="5" name="Picture 4">
            <a:extLst>
              <a:ext uri="{FF2B5EF4-FFF2-40B4-BE49-F238E27FC236}">
                <a16:creationId xmlns:a16="http://schemas.microsoft.com/office/drawing/2014/main" id="{44743E43-EB51-0A0F-9683-76D053AEF1C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5207923" y="1481985"/>
            <a:ext cx="3120560" cy="2210056"/>
          </a:xfrm>
          <a:prstGeom prst="rect">
            <a:avLst/>
          </a:prstGeom>
        </p:spPr>
      </p:pic>
      <p:sp>
        <p:nvSpPr>
          <p:cNvPr id="6" name="TextBox 5">
            <a:extLst>
              <a:ext uri="{FF2B5EF4-FFF2-40B4-BE49-F238E27FC236}">
                <a16:creationId xmlns:a16="http://schemas.microsoft.com/office/drawing/2014/main" id="{4664E796-A477-95F2-9AF2-C5869A150F84}"/>
              </a:ext>
            </a:extLst>
          </p:cNvPr>
          <p:cNvSpPr txBox="1"/>
          <p:nvPr/>
        </p:nvSpPr>
        <p:spPr>
          <a:xfrm>
            <a:off x="2047112" y="6210081"/>
            <a:ext cx="1665841" cy="369332"/>
          </a:xfrm>
          <a:prstGeom prst="rect">
            <a:avLst/>
          </a:prstGeom>
          <a:noFill/>
        </p:spPr>
        <p:txBody>
          <a:bodyPr wrap="none" rtlCol="0">
            <a:spAutoFit/>
          </a:bodyPr>
          <a:lstStyle/>
          <a:p>
            <a:r>
              <a:rPr lang="en-US" i="1" dirty="0" err="1"/>
              <a:t>Aciurina</a:t>
            </a:r>
            <a:r>
              <a:rPr lang="en-US" i="1" dirty="0"/>
              <a:t> </a:t>
            </a:r>
            <a:r>
              <a:rPr lang="en-US" i="1" dirty="0" err="1"/>
              <a:t>bigeloviae</a:t>
            </a:r>
            <a:endParaRPr lang="en-US" i="1" dirty="0"/>
          </a:p>
        </p:txBody>
      </p:sp>
      <p:sp>
        <p:nvSpPr>
          <p:cNvPr id="7" name="TextBox 6">
            <a:extLst>
              <a:ext uri="{FF2B5EF4-FFF2-40B4-BE49-F238E27FC236}">
                <a16:creationId xmlns:a16="http://schemas.microsoft.com/office/drawing/2014/main" id="{4FE06D26-B1AA-3CC6-0AF9-7453231A9AF4}"/>
              </a:ext>
            </a:extLst>
          </p:cNvPr>
          <p:cNvSpPr txBox="1"/>
          <p:nvPr/>
        </p:nvSpPr>
        <p:spPr>
          <a:xfrm>
            <a:off x="2209817" y="3630693"/>
            <a:ext cx="1340432" cy="369332"/>
          </a:xfrm>
          <a:prstGeom prst="rect">
            <a:avLst/>
          </a:prstGeom>
          <a:noFill/>
        </p:spPr>
        <p:txBody>
          <a:bodyPr wrap="none" rtlCol="0">
            <a:spAutoFit/>
          </a:bodyPr>
          <a:lstStyle/>
          <a:p>
            <a:r>
              <a:rPr lang="en-US" i="1" dirty="0" err="1"/>
              <a:t>Aciurina</a:t>
            </a:r>
            <a:r>
              <a:rPr lang="en-US" i="1" dirty="0"/>
              <a:t> </a:t>
            </a:r>
            <a:r>
              <a:rPr lang="en-US" i="1" dirty="0" err="1"/>
              <a:t>trixa</a:t>
            </a:r>
            <a:endParaRPr lang="en-US" i="1" dirty="0"/>
          </a:p>
        </p:txBody>
      </p:sp>
      <p:sp>
        <p:nvSpPr>
          <p:cNvPr id="9" name="TextBox 8">
            <a:extLst>
              <a:ext uri="{FF2B5EF4-FFF2-40B4-BE49-F238E27FC236}">
                <a16:creationId xmlns:a16="http://schemas.microsoft.com/office/drawing/2014/main" id="{61AB32FE-2092-99EC-3127-0FA36697291B}"/>
              </a:ext>
            </a:extLst>
          </p:cNvPr>
          <p:cNvSpPr txBox="1"/>
          <p:nvPr/>
        </p:nvSpPr>
        <p:spPr>
          <a:xfrm>
            <a:off x="355914" y="324753"/>
            <a:ext cx="2537105" cy="646331"/>
          </a:xfrm>
          <a:prstGeom prst="rect">
            <a:avLst/>
          </a:prstGeom>
          <a:noFill/>
        </p:spPr>
        <p:txBody>
          <a:bodyPr wrap="none" rtlCol="0">
            <a:spAutoFit/>
          </a:bodyPr>
          <a:lstStyle/>
          <a:p>
            <a:r>
              <a:rPr lang="en-US" sz="3600" dirty="0"/>
              <a:t>Co-evolution</a:t>
            </a:r>
          </a:p>
        </p:txBody>
      </p:sp>
      <p:pic>
        <p:nvPicPr>
          <p:cNvPr id="11" name="Graphic 10" descr="Deciduous tree with solid fill">
            <a:extLst>
              <a:ext uri="{FF2B5EF4-FFF2-40B4-BE49-F238E27FC236}">
                <a16:creationId xmlns:a16="http://schemas.microsoft.com/office/drawing/2014/main" id="{86C7FBC5-E83A-BFF2-9C50-0EAE4630E8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23719" y="3815359"/>
            <a:ext cx="2091873" cy="2091873"/>
          </a:xfrm>
          <a:prstGeom prst="rect">
            <a:avLst/>
          </a:prstGeom>
        </p:spPr>
      </p:pic>
      <p:pic>
        <p:nvPicPr>
          <p:cNvPr id="12" name="Graphic 11" descr="Deciduous tree with solid fill">
            <a:extLst>
              <a:ext uri="{FF2B5EF4-FFF2-40B4-BE49-F238E27FC236}">
                <a16:creationId xmlns:a16="http://schemas.microsoft.com/office/drawing/2014/main" id="{8AEFF1F1-678B-9029-2872-612364B615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23719" y="1481984"/>
            <a:ext cx="2091873" cy="2091873"/>
          </a:xfrm>
          <a:prstGeom prst="rect">
            <a:avLst/>
          </a:prstGeom>
        </p:spPr>
      </p:pic>
      <p:cxnSp>
        <p:nvCxnSpPr>
          <p:cNvPr id="14" name="Straight Connector 13">
            <a:extLst>
              <a:ext uri="{FF2B5EF4-FFF2-40B4-BE49-F238E27FC236}">
                <a16:creationId xmlns:a16="http://schemas.microsoft.com/office/drawing/2014/main" id="{65B0DEEE-B82A-E027-7D7A-3D3ED32D7075}"/>
              </a:ext>
            </a:extLst>
          </p:cNvPr>
          <p:cNvCxnSpPr/>
          <p:nvPr/>
        </p:nvCxnSpPr>
        <p:spPr>
          <a:xfrm>
            <a:off x="471488" y="2271713"/>
            <a:ext cx="0" cy="31003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2C3EB5-5A72-6ABA-EE94-D2404EDA3CBC}"/>
              </a:ext>
            </a:extLst>
          </p:cNvPr>
          <p:cNvCxnSpPr>
            <a:cxnSpLocks/>
          </p:cNvCxnSpPr>
          <p:nvPr/>
        </p:nvCxnSpPr>
        <p:spPr>
          <a:xfrm>
            <a:off x="471488" y="2271713"/>
            <a:ext cx="58578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FBCC64-8115-D22E-C732-C56D892E25D4}"/>
              </a:ext>
            </a:extLst>
          </p:cNvPr>
          <p:cNvCxnSpPr>
            <a:cxnSpLocks/>
          </p:cNvCxnSpPr>
          <p:nvPr/>
        </p:nvCxnSpPr>
        <p:spPr>
          <a:xfrm>
            <a:off x="471487" y="5338763"/>
            <a:ext cx="58578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401C54-39AB-A74C-1ABF-3AC5DA1B4CE6}"/>
              </a:ext>
            </a:extLst>
          </p:cNvPr>
          <p:cNvCxnSpPr>
            <a:cxnSpLocks/>
          </p:cNvCxnSpPr>
          <p:nvPr/>
        </p:nvCxnSpPr>
        <p:spPr>
          <a:xfrm>
            <a:off x="11268076" y="2141847"/>
            <a:ext cx="0" cy="310038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35D642-92F2-D84A-BFA4-24CBD6C8462A}"/>
              </a:ext>
            </a:extLst>
          </p:cNvPr>
          <p:cNvCxnSpPr>
            <a:cxnSpLocks/>
          </p:cNvCxnSpPr>
          <p:nvPr/>
        </p:nvCxnSpPr>
        <p:spPr>
          <a:xfrm>
            <a:off x="10682288" y="2154856"/>
            <a:ext cx="58578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6C9544-D56B-C2A8-5560-1D728AF5BDB6}"/>
              </a:ext>
            </a:extLst>
          </p:cNvPr>
          <p:cNvCxnSpPr>
            <a:cxnSpLocks/>
          </p:cNvCxnSpPr>
          <p:nvPr/>
        </p:nvCxnSpPr>
        <p:spPr>
          <a:xfrm>
            <a:off x="10682288" y="5242234"/>
            <a:ext cx="58578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9388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91860F-AF54-7783-E87D-E25A74964552}"/>
              </a:ext>
            </a:extLst>
          </p:cNvPr>
          <p:cNvSpPr>
            <a:spLocks noGrp="1"/>
          </p:cNvSpPr>
          <p:nvPr>
            <p:ph type="sldNum" sz="quarter" idx="12"/>
          </p:nvPr>
        </p:nvSpPr>
        <p:spPr/>
        <p:txBody>
          <a:bodyPr/>
          <a:lstStyle/>
          <a:p>
            <a:pPr>
              <a:defRPr/>
            </a:pPr>
            <a:fld id="{453D2871-79EC-4900-8B18-B24AAF7E5860}" type="slidenum">
              <a:rPr lang="en-US" altLang="en-US" smtClean="0"/>
              <a:pPr>
                <a:defRPr/>
              </a:pPr>
              <a:t>50</a:t>
            </a:fld>
            <a:endParaRPr lang="en-US" altLang="en-US"/>
          </a:p>
        </p:txBody>
      </p:sp>
      <p:pic>
        <p:nvPicPr>
          <p:cNvPr id="4" name="Picture 3" descr="Engineering drawing&#10;&#10;Description automatically generated">
            <a:extLst>
              <a:ext uri="{FF2B5EF4-FFF2-40B4-BE49-F238E27FC236}">
                <a16:creationId xmlns:a16="http://schemas.microsoft.com/office/drawing/2014/main" id="{7DB48353-CF67-5D21-37A3-75ADCB8C5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387" y="1371601"/>
            <a:ext cx="4208930" cy="3252355"/>
          </a:xfrm>
          <a:prstGeom prst="rect">
            <a:avLst/>
          </a:prstGeom>
        </p:spPr>
      </p:pic>
      <p:pic>
        <p:nvPicPr>
          <p:cNvPr id="6" name="Picture 5" descr="Diagram, engineering drawing&#10;&#10;Description automatically generated">
            <a:extLst>
              <a:ext uri="{FF2B5EF4-FFF2-40B4-BE49-F238E27FC236}">
                <a16:creationId xmlns:a16="http://schemas.microsoft.com/office/drawing/2014/main" id="{22E4421C-9C4F-39E2-A3FC-37DEF749C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1" y="1371600"/>
            <a:ext cx="4208931" cy="3252356"/>
          </a:xfrm>
          <a:prstGeom prst="rect">
            <a:avLst/>
          </a:prstGeom>
        </p:spPr>
      </p:pic>
      <p:sp>
        <p:nvSpPr>
          <p:cNvPr id="7" name="TextBox 6">
            <a:extLst>
              <a:ext uri="{FF2B5EF4-FFF2-40B4-BE49-F238E27FC236}">
                <a16:creationId xmlns:a16="http://schemas.microsoft.com/office/drawing/2014/main" id="{01F5E84C-CE6C-1590-2340-425CABE1375C}"/>
              </a:ext>
            </a:extLst>
          </p:cNvPr>
          <p:cNvSpPr txBox="1"/>
          <p:nvPr/>
        </p:nvSpPr>
        <p:spPr>
          <a:xfrm>
            <a:off x="1806388" y="4724400"/>
            <a:ext cx="8704731" cy="923330"/>
          </a:xfrm>
          <a:prstGeom prst="rect">
            <a:avLst/>
          </a:prstGeom>
          <a:noFill/>
        </p:spPr>
        <p:txBody>
          <a:bodyPr wrap="square" rtlCol="0">
            <a:spAutoFit/>
          </a:bodyPr>
          <a:lstStyle/>
          <a:p>
            <a:r>
              <a:rPr lang="en-US" dirty="0"/>
              <a:t>Results</a:t>
            </a:r>
          </a:p>
          <a:p>
            <a:r>
              <a:rPr lang="en-US" dirty="0"/>
              <a:t>However, it doesn’t appear that the two have distinct ranges from one another, just that A. marshmallow falls within the range suitable for A. bigeloviae</a:t>
            </a:r>
          </a:p>
        </p:txBody>
      </p:sp>
    </p:spTree>
    <p:extLst>
      <p:ext uri="{BB962C8B-B14F-4D97-AF65-F5344CB8AC3E}">
        <p14:creationId xmlns:p14="http://schemas.microsoft.com/office/powerpoint/2010/main" val="2600676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029E57-1E91-03F3-620E-13E53F1FCF71}"/>
              </a:ext>
            </a:extLst>
          </p:cNvPr>
          <p:cNvSpPr>
            <a:spLocks noGrp="1"/>
          </p:cNvSpPr>
          <p:nvPr>
            <p:ph type="sldNum" sz="quarter" idx="12"/>
          </p:nvPr>
        </p:nvSpPr>
        <p:spPr/>
        <p:txBody>
          <a:bodyPr/>
          <a:lstStyle/>
          <a:p>
            <a:pPr>
              <a:defRPr/>
            </a:pPr>
            <a:fld id="{453D2871-79EC-4900-8B18-B24AAF7E5860}" type="slidenum">
              <a:rPr lang="en-US" altLang="en-US" smtClean="0"/>
              <a:pPr>
                <a:defRPr/>
              </a:pPr>
              <a:t>51</a:t>
            </a:fld>
            <a:endParaRPr lang="en-US" altLang="en-US"/>
          </a:p>
        </p:txBody>
      </p:sp>
      <p:pic>
        <p:nvPicPr>
          <p:cNvPr id="4" name="Picture 3" descr="Diagram&#10;&#10;Description automatically generated">
            <a:extLst>
              <a:ext uri="{FF2B5EF4-FFF2-40B4-BE49-F238E27FC236}">
                <a16:creationId xmlns:a16="http://schemas.microsoft.com/office/drawing/2014/main" id="{CE96E1F7-5020-D3E2-3033-135CB9291B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36526"/>
            <a:ext cx="5715000" cy="4416136"/>
          </a:xfrm>
          <a:prstGeom prst="rect">
            <a:avLst/>
          </a:prstGeom>
        </p:spPr>
      </p:pic>
    </p:spTree>
    <p:extLst>
      <p:ext uri="{BB962C8B-B14F-4D97-AF65-F5344CB8AC3E}">
        <p14:creationId xmlns:p14="http://schemas.microsoft.com/office/powerpoint/2010/main" val="217155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B5A2105.JPG" descr="1B5A2105.JPG">
            <a:extLst>
              <a:ext uri="{FF2B5EF4-FFF2-40B4-BE49-F238E27FC236}">
                <a16:creationId xmlns:a16="http://schemas.microsoft.com/office/drawing/2014/main" id="{51203381-C70A-DBE7-31AB-1846E14BE23C}"/>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1068014" y="2446168"/>
            <a:ext cx="2546700" cy="1643365"/>
          </a:xfrm>
          <a:prstGeom prst="rect">
            <a:avLst/>
          </a:prstGeom>
          <a:ln w="12700" cap="flat">
            <a:noFill/>
            <a:miter lim="400000"/>
          </a:ln>
          <a:effectLst/>
        </p:spPr>
      </p:pic>
      <p:pic>
        <p:nvPicPr>
          <p:cNvPr id="3" name="1B5A2182.JPG" descr="1B5A2182.JPG">
            <a:extLst>
              <a:ext uri="{FF2B5EF4-FFF2-40B4-BE49-F238E27FC236}">
                <a16:creationId xmlns:a16="http://schemas.microsoft.com/office/drawing/2014/main" id="{2E06FC43-2571-29C0-506A-13EA18BA23C5}"/>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981844" y="4550417"/>
            <a:ext cx="2547246" cy="1643365"/>
          </a:xfrm>
          <a:prstGeom prst="rect">
            <a:avLst/>
          </a:prstGeom>
          <a:ln w="12700" cap="flat">
            <a:noFill/>
            <a:miter lim="400000"/>
          </a:ln>
          <a:effectLst/>
        </p:spPr>
      </p:pic>
      <p:pic>
        <p:nvPicPr>
          <p:cNvPr id="4" name="May2022transect_chimayo_1_stack.jpg" descr="May2022transect_chimayo_1_stack.jpg">
            <a:extLst>
              <a:ext uri="{FF2B5EF4-FFF2-40B4-BE49-F238E27FC236}">
                <a16:creationId xmlns:a16="http://schemas.microsoft.com/office/drawing/2014/main" id="{152455C3-E479-ED3B-BC4F-97192CE684D7}"/>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a:off x="4676832" y="4591692"/>
            <a:ext cx="1412498" cy="1602090"/>
          </a:xfrm>
          <a:prstGeom prst="rect">
            <a:avLst/>
          </a:prstGeom>
          <a:ln w="12700" cap="flat">
            <a:noFill/>
            <a:miter lim="400000"/>
          </a:ln>
          <a:effectLst/>
        </p:spPr>
      </p:pic>
      <p:pic>
        <p:nvPicPr>
          <p:cNvPr id="5" name="Picture 4">
            <a:extLst>
              <a:ext uri="{FF2B5EF4-FFF2-40B4-BE49-F238E27FC236}">
                <a16:creationId xmlns:a16="http://schemas.microsoft.com/office/drawing/2014/main" id="{44743E43-EB51-0A0F-9683-76D053AEF1C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flipH="1">
            <a:off x="4222880" y="2446168"/>
            <a:ext cx="2320402" cy="1643365"/>
          </a:xfrm>
          <a:prstGeom prst="rect">
            <a:avLst/>
          </a:prstGeom>
        </p:spPr>
      </p:pic>
      <p:sp>
        <p:nvSpPr>
          <p:cNvPr id="6" name="TextBox 5">
            <a:extLst>
              <a:ext uri="{FF2B5EF4-FFF2-40B4-BE49-F238E27FC236}">
                <a16:creationId xmlns:a16="http://schemas.microsoft.com/office/drawing/2014/main" id="{4664E796-A477-95F2-9AF2-C5869A150F84}"/>
              </a:ext>
            </a:extLst>
          </p:cNvPr>
          <p:cNvSpPr txBox="1"/>
          <p:nvPr/>
        </p:nvSpPr>
        <p:spPr>
          <a:xfrm>
            <a:off x="1256244" y="6259078"/>
            <a:ext cx="1998446" cy="369332"/>
          </a:xfrm>
          <a:prstGeom prst="rect">
            <a:avLst/>
          </a:prstGeom>
          <a:noFill/>
        </p:spPr>
        <p:txBody>
          <a:bodyPr wrap="square" rtlCol="0">
            <a:spAutoFit/>
          </a:bodyPr>
          <a:lstStyle/>
          <a:p>
            <a:r>
              <a:rPr lang="en-US" i="1" dirty="0" err="1"/>
              <a:t>Aciurina</a:t>
            </a:r>
            <a:r>
              <a:rPr lang="en-US" i="1" dirty="0"/>
              <a:t> </a:t>
            </a:r>
            <a:r>
              <a:rPr lang="en-US" i="1" dirty="0" err="1"/>
              <a:t>bigeloviae</a:t>
            </a:r>
            <a:endParaRPr lang="en-US" i="1" dirty="0"/>
          </a:p>
        </p:txBody>
      </p:sp>
      <p:sp>
        <p:nvSpPr>
          <p:cNvPr id="7" name="TextBox 6">
            <a:extLst>
              <a:ext uri="{FF2B5EF4-FFF2-40B4-BE49-F238E27FC236}">
                <a16:creationId xmlns:a16="http://schemas.microsoft.com/office/drawing/2014/main" id="{4FE06D26-B1AA-3CC6-0AF9-7453231A9AF4}"/>
              </a:ext>
            </a:extLst>
          </p:cNvPr>
          <p:cNvSpPr txBox="1"/>
          <p:nvPr/>
        </p:nvSpPr>
        <p:spPr>
          <a:xfrm>
            <a:off x="1535051" y="4089533"/>
            <a:ext cx="1555486" cy="369332"/>
          </a:xfrm>
          <a:prstGeom prst="rect">
            <a:avLst/>
          </a:prstGeom>
          <a:noFill/>
        </p:spPr>
        <p:txBody>
          <a:bodyPr wrap="square" rtlCol="0">
            <a:spAutoFit/>
          </a:bodyPr>
          <a:lstStyle/>
          <a:p>
            <a:r>
              <a:rPr lang="en-US" i="1" dirty="0" err="1"/>
              <a:t>Aciurina</a:t>
            </a:r>
            <a:r>
              <a:rPr lang="en-US" i="1" dirty="0"/>
              <a:t> </a:t>
            </a:r>
            <a:r>
              <a:rPr lang="en-US" i="1" dirty="0" err="1"/>
              <a:t>trixa</a:t>
            </a:r>
            <a:endParaRPr lang="en-US" i="1" dirty="0"/>
          </a:p>
        </p:txBody>
      </p:sp>
      <p:pic>
        <p:nvPicPr>
          <p:cNvPr id="11" name="Graphic 10" descr="Deciduous tree with solid fill">
            <a:extLst>
              <a:ext uri="{FF2B5EF4-FFF2-40B4-BE49-F238E27FC236}">
                <a16:creationId xmlns:a16="http://schemas.microsoft.com/office/drawing/2014/main" id="{86C7FBC5-E83A-BFF2-9C50-0EAE4630E8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66562" y="4536852"/>
            <a:ext cx="1555486" cy="1555486"/>
          </a:xfrm>
          <a:prstGeom prst="rect">
            <a:avLst/>
          </a:prstGeom>
        </p:spPr>
      </p:pic>
      <p:pic>
        <p:nvPicPr>
          <p:cNvPr id="12" name="Graphic 11" descr="Deciduous tree with solid fill">
            <a:extLst>
              <a:ext uri="{FF2B5EF4-FFF2-40B4-BE49-F238E27FC236}">
                <a16:creationId xmlns:a16="http://schemas.microsoft.com/office/drawing/2014/main" id="{8AEFF1F1-678B-9029-2872-612364B615E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47411" y="2446168"/>
            <a:ext cx="1555486" cy="1555486"/>
          </a:xfrm>
          <a:prstGeom prst="rect">
            <a:avLst/>
          </a:prstGeom>
        </p:spPr>
      </p:pic>
      <p:cxnSp>
        <p:nvCxnSpPr>
          <p:cNvPr id="14" name="Straight Connector 13">
            <a:extLst>
              <a:ext uri="{FF2B5EF4-FFF2-40B4-BE49-F238E27FC236}">
                <a16:creationId xmlns:a16="http://schemas.microsoft.com/office/drawing/2014/main" id="{65B0DEEE-B82A-E027-7D7A-3D3ED32D7075}"/>
              </a:ext>
            </a:extLst>
          </p:cNvPr>
          <p:cNvCxnSpPr>
            <a:cxnSpLocks/>
          </p:cNvCxnSpPr>
          <p:nvPr/>
        </p:nvCxnSpPr>
        <p:spPr>
          <a:xfrm>
            <a:off x="471488" y="3066698"/>
            <a:ext cx="0" cy="23054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62C3EB5-5A72-6ABA-EE94-D2404EDA3CBC}"/>
              </a:ext>
            </a:extLst>
          </p:cNvPr>
          <p:cNvCxnSpPr>
            <a:cxnSpLocks/>
          </p:cNvCxnSpPr>
          <p:nvPr/>
        </p:nvCxnSpPr>
        <p:spPr>
          <a:xfrm>
            <a:off x="471487" y="3066698"/>
            <a:ext cx="3514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BFBCC64-8115-D22E-C732-C56D892E25D4}"/>
              </a:ext>
            </a:extLst>
          </p:cNvPr>
          <p:cNvCxnSpPr>
            <a:cxnSpLocks/>
          </p:cNvCxnSpPr>
          <p:nvPr/>
        </p:nvCxnSpPr>
        <p:spPr>
          <a:xfrm>
            <a:off x="471487" y="5338763"/>
            <a:ext cx="3514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401C54-39AB-A74C-1ABF-3AC5DA1B4CE6}"/>
              </a:ext>
            </a:extLst>
          </p:cNvPr>
          <p:cNvCxnSpPr>
            <a:cxnSpLocks/>
          </p:cNvCxnSpPr>
          <p:nvPr/>
        </p:nvCxnSpPr>
        <p:spPr>
          <a:xfrm>
            <a:off x="8725598" y="3087335"/>
            <a:ext cx="0" cy="230540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35D642-92F2-D84A-BFA4-24CBD6C8462A}"/>
              </a:ext>
            </a:extLst>
          </p:cNvPr>
          <p:cNvCxnSpPr>
            <a:cxnSpLocks/>
          </p:cNvCxnSpPr>
          <p:nvPr/>
        </p:nvCxnSpPr>
        <p:spPr>
          <a:xfrm>
            <a:off x="8374110" y="3087335"/>
            <a:ext cx="3514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E6C9544-D56B-C2A8-5560-1D728AF5BDB6}"/>
              </a:ext>
            </a:extLst>
          </p:cNvPr>
          <p:cNvCxnSpPr>
            <a:cxnSpLocks/>
          </p:cNvCxnSpPr>
          <p:nvPr/>
        </p:nvCxnSpPr>
        <p:spPr>
          <a:xfrm>
            <a:off x="8374110" y="5392737"/>
            <a:ext cx="351488"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9" name="Picture 28" descr="A close up of a bee&#10;&#10;Description automatically generated with medium confidence">
            <a:extLst>
              <a:ext uri="{FF2B5EF4-FFF2-40B4-BE49-F238E27FC236}">
                <a16:creationId xmlns:a16="http://schemas.microsoft.com/office/drawing/2014/main" id="{E09D7363-1106-EC45-7B89-38A70171D0FB}"/>
              </a:ext>
            </a:extLst>
          </p:cNvPr>
          <p:cNvPicPr>
            <a:picLocks noChangeAspect="1"/>
          </p:cNvPicPr>
          <p:nvPr/>
        </p:nvPicPr>
        <p:blipFill>
          <a:blip r:embed="rId10"/>
          <a:stretch>
            <a:fillRect/>
          </a:stretch>
        </p:blipFill>
        <p:spPr>
          <a:xfrm>
            <a:off x="9169719" y="2391418"/>
            <a:ext cx="2630988" cy="1752863"/>
          </a:xfrm>
          <a:prstGeom prst="rect">
            <a:avLst/>
          </a:prstGeom>
        </p:spPr>
      </p:pic>
      <p:pic>
        <p:nvPicPr>
          <p:cNvPr id="30" name="Picture 29" descr="A close up of a fly&#10;&#10;Description automatically generated">
            <a:extLst>
              <a:ext uri="{FF2B5EF4-FFF2-40B4-BE49-F238E27FC236}">
                <a16:creationId xmlns:a16="http://schemas.microsoft.com/office/drawing/2014/main" id="{6B327AA6-B60B-33A1-CFEF-CD27DE0DE4C9}"/>
              </a:ext>
            </a:extLst>
          </p:cNvPr>
          <p:cNvPicPr>
            <a:picLocks noChangeAspect="1"/>
          </p:cNvPicPr>
          <p:nvPr/>
        </p:nvPicPr>
        <p:blipFill>
          <a:blip r:embed="rId11"/>
          <a:stretch>
            <a:fillRect/>
          </a:stretch>
        </p:blipFill>
        <p:spPr>
          <a:xfrm>
            <a:off x="9117672" y="4690881"/>
            <a:ext cx="2630987" cy="1752863"/>
          </a:xfrm>
          <a:prstGeom prst="rect">
            <a:avLst/>
          </a:prstGeom>
        </p:spPr>
      </p:pic>
      <p:sp>
        <p:nvSpPr>
          <p:cNvPr id="31" name="TextBox 30">
            <a:extLst>
              <a:ext uri="{FF2B5EF4-FFF2-40B4-BE49-F238E27FC236}">
                <a16:creationId xmlns:a16="http://schemas.microsoft.com/office/drawing/2014/main" id="{F1EDAC95-A3BB-7BA3-C0E8-52BE16EB3381}"/>
              </a:ext>
            </a:extLst>
          </p:cNvPr>
          <p:cNvSpPr txBox="1"/>
          <p:nvPr/>
        </p:nvSpPr>
        <p:spPr>
          <a:xfrm>
            <a:off x="7982646" y="1711203"/>
            <a:ext cx="4075539" cy="461665"/>
          </a:xfrm>
          <a:prstGeom prst="rect">
            <a:avLst/>
          </a:prstGeom>
          <a:noFill/>
        </p:spPr>
        <p:txBody>
          <a:bodyPr wrap="none" rtlCol="0">
            <a:spAutoFit/>
          </a:bodyPr>
          <a:lstStyle/>
          <a:p>
            <a:r>
              <a:rPr lang="en-US" sz="2400" dirty="0"/>
              <a:t>Host-Associated Differentiation</a:t>
            </a:r>
          </a:p>
        </p:txBody>
      </p:sp>
      <p:sp>
        <p:nvSpPr>
          <p:cNvPr id="32" name="TextBox 31">
            <a:extLst>
              <a:ext uri="{FF2B5EF4-FFF2-40B4-BE49-F238E27FC236}">
                <a16:creationId xmlns:a16="http://schemas.microsoft.com/office/drawing/2014/main" id="{C3F6908B-E85D-6F0F-94E4-B439E5A25669}"/>
              </a:ext>
            </a:extLst>
          </p:cNvPr>
          <p:cNvSpPr txBox="1"/>
          <p:nvPr/>
        </p:nvSpPr>
        <p:spPr>
          <a:xfrm>
            <a:off x="2775636" y="1511430"/>
            <a:ext cx="2537105" cy="646331"/>
          </a:xfrm>
          <a:prstGeom prst="rect">
            <a:avLst/>
          </a:prstGeom>
          <a:noFill/>
        </p:spPr>
        <p:txBody>
          <a:bodyPr wrap="none" rtlCol="0">
            <a:spAutoFit/>
          </a:bodyPr>
          <a:lstStyle/>
          <a:p>
            <a:r>
              <a:rPr lang="en-US" sz="3600" dirty="0"/>
              <a:t>Co-evolution</a:t>
            </a:r>
          </a:p>
        </p:txBody>
      </p:sp>
    </p:spTree>
    <p:extLst>
      <p:ext uri="{BB962C8B-B14F-4D97-AF65-F5344CB8AC3E}">
        <p14:creationId xmlns:p14="http://schemas.microsoft.com/office/powerpoint/2010/main" val="320824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B5A2377.JPG" descr="1B5A2377.JPG">
            <a:extLst>
              <a:ext uri="{FF2B5EF4-FFF2-40B4-BE49-F238E27FC236}">
                <a16:creationId xmlns:a16="http://schemas.microsoft.com/office/drawing/2014/main" id="{D110D1D9-BFD4-442D-36D1-B44BAA8AAD98}"/>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314563" y="3658044"/>
            <a:ext cx="1775846" cy="2820951"/>
          </a:xfrm>
          <a:prstGeom prst="rect">
            <a:avLst/>
          </a:prstGeom>
          <a:ln w="12700" cap="flat">
            <a:noFill/>
            <a:miter lim="400000"/>
          </a:ln>
          <a:effectLst/>
        </p:spPr>
      </p:pic>
      <p:pic>
        <p:nvPicPr>
          <p:cNvPr id="3" name="1B5A2182.JPG" descr="1B5A2182.JPG">
            <a:extLst>
              <a:ext uri="{FF2B5EF4-FFF2-40B4-BE49-F238E27FC236}">
                <a16:creationId xmlns:a16="http://schemas.microsoft.com/office/drawing/2014/main" id="{5EADC5E5-0AF0-5B88-03D4-C53D70592286}"/>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rot="5400000">
            <a:off x="4137068" y="1226299"/>
            <a:ext cx="2677806" cy="1727597"/>
          </a:xfrm>
          <a:prstGeom prst="rect">
            <a:avLst/>
          </a:prstGeom>
          <a:ln w="12700" cap="flat">
            <a:noFill/>
            <a:miter lim="400000"/>
          </a:ln>
          <a:effectLst/>
        </p:spPr>
      </p:pic>
      <p:pic>
        <p:nvPicPr>
          <p:cNvPr id="4" name="1B5A2105.JPG" descr="1B5A2105.JPG">
            <a:extLst>
              <a:ext uri="{FF2B5EF4-FFF2-40B4-BE49-F238E27FC236}">
                <a16:creationId xmlns:a16="http://schemas.microsoft.com/office/drawing/2014/main" id="{A7AAD523-933A-AC0E-5F18-B4D5D51CA584}"/>
              </a:ext>
            </a:extLst>
          </p:cNvPr>
          <p:cNvPicPr>
            <a:picLocks noChangeAspect="1"/>
          </p:cNvPicPr>
          <p:nvPr/>
        </p:nvPicPr>
        <p:blipFill>
          <a:blip r:embed="rId4" cstate="hqprint">
            <a:extLst>
              <a:ext uri="{28A0092B-C50C-407E-A947-70E740481C1C}">
                <a14:useLocalDpi xmlns:a14="http://schemas.microsoft.com/office/drawing/2010/main"/>
              </a:ext>
            </a:extLst>
          </a:blip>
          <a:srcRect/>
          <a:stretch>
            <a:fillRect/>
          </a:stretch>
        </p:blipFill>
        <p:spPr>
          <a:xfrm rot="5400000">
            <a:off x="-139919" y="1277789"/>
            <a:ext cx="2704969" cy="1745495"/>
          </a:xfrm>
          <a:prstGeom prst="rect">
            <a:avLst/>
          </a:prstGeom>
          <a:ln w="12700" cap="flat">
            <a:noFill/>
            <a:miter lim="400000"/>
          </a:ln>
          <a:effectLst/>
        </p:spPr>
      </p:pic>
      <p:pic>
        <p:nvPicPr>
          <p:cNvPr id="5" name="1B5A2205.JPG" descr="1B5A2205.JPG">
            <a:extLst>
              <a:ext uri="{FF2B5EF4-FFF2-40B4-BE49-F238E27FC236}">
                <a16:creationId xmlns:a16="http://schemas.microsoft.com/office/drawing/2014/main" id="{BFBB6E08-793F-DF4A-EF32-64DF712CB561}"/>
              </a:ext>
            </a:extLst>
          </p:cNvPr>
          <p:cNvPicPr>
            <a:picLocks noChangeAspect="1"/>
          </p:cNvPicPr>
          <p:nvPr/>
        </p:nvPicPr>
        <p:blipFill>
          <a:blip r:embed="rId5" cstate="hqprint">
            <a:extLst>
              <a:ext uri="{28A0092B-C50C-407E-A947-70E740481C1C}">
                <a14:useLocalDpi xmlns:a14="http://schemas.microsoft.com/office/drawing/2010/main"/>
              </a:ext>
            </a:extLst>
          </a:blip>
          <a:srcRect/>
          <a:stretch>
            <a:fillRect/>
          </a:stretch>
        </p:blipFill>
        <p:spPr>
          <a:xfrm>
            <a:off x="8644465" y="706870"/>
            <a:ext cx="1711014" cy="2667715"/>
          </a:xfrm>
          <a:prstGeom prst="rect">
            <a:avLst/>
          </a:prstGeom>
          <a:ln w="12700" cap="flat">
            <a:noFill/>
            <a:miter lim="400000"/>
          </a:ln>
          <a:effectLst/>
        </p:spPr>
      </p:pic>
      <p:sp>
        <p:nvSpPr>
          <p:cNvPr id="6" name="A. trixa">
            <a:extLst>
              <a:ext uri="{FF2B5EF4-FFF2-40B4-BE49-F238E27FC236}">
                <a16:creationId xmlns:a16="http://schemas.microsoft.com/office/drawing/2014/main" id="{52C7155D-9C53-4D94-B413-C6CBAC72A84D}"/>
              </a:ext>
            </a:extLst>
          </p:cNvPr>
          <p:cNvSpPr txBox="1"/>
          <p:nvPr/>
        </p:nvSpPr>
        <p:spPr>
          <a:xfrm>
            <a:off x="429781" y="3176328"/>
            <a:ext cx="1745495" cy="269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4334824">
              <a:defRPr sz="3200" i="1">
                <a:solidFill>
                  <a:srgbClr val="424242"/>
                </a:solidFill>
              </a:defRPr>
            </a:lvl1pPr>
          </a:lstStyle>
          <a:p>
            <a:r>
              <a:rPr sz="1800" dirty="0"/>
              <a:t>A. </a:t>
            </a:r>
            <a:r>
              <a:rPr sz="1800" dirty="0" err="1"/>
              <a:t>trixa</a:t>
            </a:r>
            <a:r>
              <a:rPr sz="1800" dirty="0"/>
              <a:t> </a:t>
            </a:r>
          </a:p>
        </p:txBody>
      </p:sp>
      <p:sp>
        <p:nvSpPr>
          <p:cNvPr id="7" name="A. bigeloviae">
            <a:extLst>
              <a:ext uri="{FF2B5EF4-FFF2-40B4-BE49-F238E27FC236}">
                <a16:creationId xmlns:a16="http://schemas.microsoft.com/office/drawing/2014/main" id="{0DE23DA7-ED88-B462-4650-163BBD038253}"/>
              </a:ext>
            </a:extLst>
          </p:cNvPr>
          <p:cNvSpPr txBox="1"/>
          <p:nvPr/>
        </p:nvSpPr>
        <p:spPr>
          <a:xfrm>
            <a:off x="4581234" y="3073752"/>
            <a:ext cx="2916301" cy="269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4334824">
              <a:defRPr sz="3200" i="1">
                <a:solidFill>
                  <a:srgbClr val="424242"/>
                </a:solidFill>
              </a:defRPr>
            </a:lvl1pPr>
          </a:lstStyle>
          <a:p>
            <a:r>
              <a:rPr sz="1800" dirty="0"/>
              <a:t>A. </a:t>
            </a:r>
            <a:r>
              <a:rPr sz="1800" dirty="0" err="1"/>
              <a:t>bigeloviae</a:t>
            </a:r>
            <a:endParaRPr sz="1800" dirty="0"/>
          </a:p>
        </p:txBody>
      </p:sp>
      <p:sp>
        <p:nvSpPr>
          <p:cNvPr id="8" name="(marshmallow)">
            <a:extLst>
              <a:ext uri="{FF2B5EF4-FFF2-40B4-BE49-F238E27FC236}">
                <a16:creationId xmlns:a16="http://schemas.microsoft.com/office/drawing/2014/main" id="{0C6D3E8F-722A-D08B-3C24-FAE3F2CFAAA2}"/>
              </a:ext>
            </a:extLst>
          </p:cNvPr>
          <p:cNvSpPr txBox="1"/>
          <p:nvPr/>
        </p:nvSpPr>
        <p:spPr>
          <a:xfrm>
            <a:off x="8837619" y="3059702"/>
            <a:ext cx="2924600" cy="2450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4334824">
              <a:defRPr sz="3200" i="1">
                <a:solidFill>
                  <a:srgbClr val="424242"/>
                </a:solidFill>
              </a:defRPr>
            </a:lvl1pPr>
          </a:lstStyle>
          <a:p>
            <a:r>
              <a:rPr sz="1800" dirty="0"/>
              <a:t>(marshmallow)</a:t>
            </a:r>
          </a:p>
        </p:txBody>
      </p:sp>
      <p:sp>
        <p:nvSpPr>
          <p:cNvPr id="9" name="A. notata">
            <a:extLst>
              <a:ext uri="{FF2B5EF4-FFF2-40B4-BE49-F238E27FC236}">
                <a16:creationId xmlns:a16="http://schemas.microsoft.com/office/drawing/2014/main" id="{AEA13B64-DFB6-299D-DD15-A9D22B60E862}"/>
              </a:ext>
            </a:extLst>
          </p:cNvPr>
          <p:cNvSpPr txBox="1"/>
          <p:nvPr/>
        </p:nvSpPr>
        <p:spPr>
          <a:xfrm>
            <a:off x="363549" y="6130219"/>
            <a:ext cx="2071695" cy="269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4334824">
              <a:defRPr sz="3200" i="1">
                <a:solidFill>
                  <a:srgbClr val="424242"/>
                </a:solidFill>
              </a:defRPr>
            </a:lvl1pPr>
          </a:lstStyle>
          <a:p>
            <a:r>
              <a:rPr sz="1800" dirty="0"/>
              <a:t>A. </a:t>
            </a:r>
            <a:r>
              <a:rPr sz="1800" dirty="0" err="1"/>
              <a:t>notata</a:t>
            </a:r>
            <a:endParaRPr sz="1800" dirty="0"/>
          </a:p>
        </p:txBody>
      </p:sp>
      <p:pic>
        <p:nvPicPr>
          <p:cNvPr id="10" name="1B5A2461.JPG" descr="1B5A2461.JPG">
            <a:extLst>
              <a:ext uri="{FF2B5EF4-FFF2-40B4-BE49-F238E27FC236}">
                <a16:creationId xmlns:a16="http://schemas.microsoft.com/office/drawing/2014/main" id="{DE0A3615-384E-C73E-55F7-288FA24D0201}"/>
              </a:ext>
            </a:extLst>
          </p:cNvPr>
          <p:cNvPicPr>
            <a:picLocks noChangeAspect="1"/>
          </p:cNvPicPr>
          <p:nvPr/>
        </p:nvPicPr>
        <p:blipFill>
          <a:blip r:embed="rId6" cstate="hqprint">
            <a:extLst>
              <a:ext uri="{28A0092B-C50C-407E-A947-70E740481C1C}">
                <a14:useLocalDpi xmlns:a14="http://schemas.microsoft.com/office/drawing/2010/main"/>
              </a:ext>
            </a:extLst>
          </a:blip>
          <a:srcRect/>
          <a:stretch>
            <a:fillRect/>
          </a:stretch>
        </p:blipFill>
        <p:spPr>
          <a:xfrm>
            <a:off x="8678649" y="3555344"/>
            <a:ext cx="1821765" cy="2509181"/>
          </a:xfrm>
          <a:prstGeom prst="rect">
            <a:avLst/>
          </a:prstGeom>
          <a:ln w="12700" cap="flat">
            <a:noFill/>
            <a:miter lim="400000"/>
          </a:ln>
          <a:effectLst/>
        </p:spPr>
      </p:pic>
      <p:sp>
        <p:nvSpPr>
          <p:cNvPr id="11" name="(finial)">
            <a:extLst>
              <a:ext uri="{FF2B5EF4-FFF2-40B4-BE49-F238E27FC236}">
                <a16:creationId xmlns:a16="http://schemas.microsoft.com/office/drawing/2014/main" id="{A7A3D0DC-2654-FDB6-767E-6AD4F3D96927}"/>
              </a:ext>
            </a:extLst>
          </p:cNvPr>
          <p:cNvSpPr txBox="1"/>
          <p:nvPr/>
        </p:nvSpPr>
        <p:spPr>
          <a:xfrm>
            <a:off x="8678649" y="5730966"/>
            <a:ext cx="1336488" cy="269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4334824">
              <a:defRPr sz="3200" i="1">
                <a:solidFill>
                  <a:srgbClr val="424242"/>
                </a:solidFill>
              </a:defRPr>
            </a:lvl1pPr>
          </a:lstStyle>
          <a:p>
            <a:r>
              <a:rPr sz="1800" dirty="0"/>
              <a:t>(finial)</a:t>
            </a:r>
          </a:p>
        </p:txBody>
      </p:sp>
      <p:pic>
        <p:nvPicPr>
          <p:cNvPr id="12" name="1B5A2547.JPG" descr="1B5A2547.JPG">
            <a:extLst>
              <a:ext uri="{FF2B5EF4-FFF2-40B4-BE49-F238E27FC236}">
                <a16:creationId xmlns:a16="http://schemas.microsoft.com/office/drawing/2014/main" id="{8DA76AE9-5071-D412-EE59-897C990B07C1}"/>
              </a:ext>
            </a:extLst>
          </p:cNvPr>
          <p:cNvPicPr>
            <a:picLocks noChangeAspect="1"/>
          </p:cNvPicPr>
          <p:nvPr/>
        </p:nvPicPr>
        <p:blipFill>
          <a:blip r:embed="rId7" cstate="hqprint">
            <a:extLst>
              <a:ext uri="{28A0092B-C50C-407E-A947-70E740481C1C}">
                <a14:useLocalDpi xmlns:a14="http://schemas.microsoft.com/office/drawing/2010/main"/>
              </a:ext>
            </a:extLst>
          </a:blip>
          <a:srcRect/>
          <a:stretch>
            <a:fillRect/>
          </a:stretch>
        </p:blipFill>
        <p:spPr>
          <a:xfrm>
            <a:off x="4618013" y="3621065"/>
            <a:ext cx="1695177" cy="2509154"/>
          </a:xfrm>
          <a:prstGeom prst="rect">
            <a:avLst/>
          </a:prstGeom>
          <a:ln w="12700" cap="flat">
            <a:noFill/>
            <a:miter lim="400000"/>
          </a:ln>
          <a:effectLst/>
        </p:spPr>
      </p:pic>
      <p:sp>
        <p:nvSpPr>
          <p:cNvPr id="13" name="A. opaca">
            <a:extLst>
              <a:ext uri="{FF2B5EF4-FFF2-40B4-BE49-F238E27FC236}">
                <a16:creationId xmlns:a16="http://schemas.microsoft.com/office/drawing/2014/main" id="{D8C15744-FE06-D248-98D2-5AE7E6848078}"/>
              </a:ext>
            </a:extLst>
          </p:cNvPr>
          <p:cNvSpPr txBox="1"/>
          <p:nvPr/>
        </p:nvSpPr>
        <p:spPr>
          <a:xfrm>
            <a:off x="4795934" y="5803033"/>
            <a:ext cx="2043592" cy="269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defTabSz="4334824">
              <a:defRPr sz="3200" i="1">
                <a:solidFill>
                  <a:srgbClr val="424242"/>
                </a:solidFill>
              </a:defRPr>
            </a:lvl1pPr>
          </a:lstStyle>
          <a:p>
            <a:r>
              <a:rPr sz="1800" dirty="0"/>
              <a:t>A. opaca</a:t>
            </a:r>
          </a:p>
        </p:txBody>
      </p:sp>
      <p:pic>
        <p:nvPicPr>
          <p:cNvPr id="15" name="May2022transect_chimayo_1_stack.jpg" descr="May2022transect_chimayo_1_stack.jpg">
            <a:extLst>
              <a:ext uri="{FF2B5EF4-FFF2-40B4-BE49-F238E27FC236}">
                <a16:creationId xmlns:a16="http://schemas.microsoft.com/office/drawing/2014/main" id="{6D2BB3A9-604A-AE6B-B287-28D351A0F83D}"/>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6428977" y="1111366"/>
            <a:ext cx="1638763" cy="1858725"/>
          </a:xfrm>
          <a:prstGeom prst="rect">
            <a:avLst/>
          </a:prstGeom>
          <a:ln w="12700" cap="flat">
            <a:noFill/>
            <a:miter lim="400000"/>
          </a:ln>
          <a:effectLst/>
        </p:spPr>
      </p:pic>
      <p:pic>
        <p:nvPicPr>
          <p:cNvPr id="16" name="Gall_13.jpg" descr="Gall_13.jpg">
            <a:extLst>
              <a:ext uri="{FF2B5EF4-FFF2-40B4-BE49-F238E27FC236}">
                <a16:creationId xmlns:a16="http://schemas.microsoft.com/office/drawing/2014/main" id="{9A9A1C03-2310-3656-584C-1724AD05F18F}"/>
              </a:ext>
            </a:extLst>
          </p:cNvPr>
          <p:cNvPicPr>
            <a:picLocks noChangeAspect="1"/>
          </p:cNvPicPr>
          <p:nvPr/>
        </p:nvPicPr>
        <p:blipFill>
          <a:blip r:embed="rId9" cstate="hqprint">
            <a:extLst>
              <a:ext uri="{28A0092B-C50C-407E-A947-70E740481C1C}">
                <a14:useLocalDpi xmlns:a14="http://schemas.microsoft.com/office/drawing/2010/main"/>
              </a:ext>
            </a:extLst>
          </a:blip>
          <a:srcRect/>
          <a:stretch>
            <a:fillRect/>
          </a:stretch>
        </p:blipFill>
        <p:spPr>
          <a:xfrm>
            <a:off x="2267727" y="1142712"/>
            <a:ext cx="2044195" cy="1836550"/>
          </a:xfrm>
          <a:prstGeom prst="rect">
            <a:avLst/>
          </a:prstGeom>
          <a:ln w="12700" cap="flat">
            <a:noFill/>
            <a:miter lim="400000"/>
          </a:ln>
          <a:effectLst/>
        </p:spPr>
      </p:pic>
      <p:pic>
        <p:nvPicPr>
          <p:cNvPr id="17" name="Cabezon1_5.jpg" descr="Cabezon1_5.jpg">
            <a:extLst>
              <a:ext uri="{FF2B5EF4-FFF2-40B4-BE49-F238E27FC236}">
                <a16:creationId xmlns:a16="http://schemas.microsoft.com/office/drawing/2014/main" id="{C971F2DD-E686-9B59-EE40-863BC2729E3D}"/>
              </a:ext>
            </a:extLst>
          </p:cNvPr>
          <p:cNvPicPr>
            <a:picLocks noChangeAspect="1"/>
          </p:cNvPicPr>
          <p:nvPr/>
        </p:nvPicPr>
        <p:blipFill>
          <a:blip r:embed="rId10" cstate="hqprint">
            <a:extLst>
              <a:ext uri="{28A0092B-C50C-407E-A947-70E740481C1C}">
                <a14:useLocalDpi xmlns:a14="http://schemas.microsoft.com/office/drawing/2010/main"/>
              </a:ext>
            </a:extLst>
          </a:blip>
          <a:srcRect/>
          <a:stretch>
            <a:fillRect/>
          </a:stretch>
        </p:blipFill>
        <p:spPr>
          <a:xfrm>
            <a:off x="2072890" y="4292052"/>
            <a:ext cx="2239032" cy="1780900"/>
          </a:xfrm>
          <a:prstGeom prst="rect">
            <a:avLst/>
          </a:prstGeom>
          <a:ln w="12700" cap="flat">
            <a:noFill/>
            <a:miter lim="400000"/>
          </a:ln>
          <a:effectLst/>
        </p:spPr>
      </p:pic>
      <p:pic>
        <p:nvPicPr>
          <p:cNvPr id="18" name="May2022transect_finial_site2_1_stack.jpg" descr="May2022transect_finial_site2_1_stack.jpg">
            <a:extLst>
              <a:ext uri="{FF2B5EF4-FFF2-40B4-BE49-F238E27FC236}">
                <a16:creationId xmlns:a16="http://schemas.microsoft.com/office/drawing/2014/main" id="{D9216FB9-71AD-C57E-3555-280CFF2BA3FB}"/>
              </a:ext>
            </a:extLst>
          </p:cNvPr>
          <p:cNvPicPr>
            <a:picLocks noChangeAspect="1"/>
          </p:cNvPicPr>
          <p:nvPr/>
        </p:nvPicPr>
        <p:blipFill>
          <a:blip r:embed="rId11" cstate="hqprint">
            <a:extLst>
              <a:ext uri="{28A0092B-C50C-407E-A947-70E740481C1C}">
                <a14:useLocalDpi xmlns:a14="http://schemas.microsoft.com/office/drawing/2010/main"/>
              </a:ext>
            </a:extLst>
          </a:blip>
          <a:srcRect/>
          <a:stretch>
            <a:fillRect/>
          </a:stretch>
        </p:blipFill>
        <p:spPr>
          <a:xfrm>
            <a:off x="10747942" y="3935353"/>
            <a:ext cx="1391398" cy="1780879"/>
          </a:xfrm>
          <a:prstGeom prst="rect">
            <a:avLst/>
          </a:prstGeom>
          <a:ln w="12700" cap="flat">
            <a:noFill/>
            <a:miter lim="400000"/>
          </a:ln>
          <a:effectLst/>
        </p:spPr>
      </p:pic>
      <p:pic>
        <p:nvPicPr>
          <p:cNvPr id="19" name="May2022transect_finial_site2_4_stack.jpg" descr="May2022transect_finial_site2_4_stack.jpg">
            <a:extLst>
              <a:ext uri="{FF2B5EF4-FFF2-40B4-BE49-F238E27FC236}">
                <a16:creationId xmlns:a16="http://schemas.microsoft.com/office/drawing/2014/main" id="{1E241AB9-4856-CE4F-8D8C-66B3260FB0E3}"/>
              </a:ext>
            </a:extLst>
          </p:cNvPr>
          <p:cNvPicPr>
            <a:picLocks noChangeAspect="1"/>
          </p:cNvPicPr>
          <p:nvPr/>
        </p:nvPicPr>
        <p:blipFill>
          <a:blip r:embed="rId12" cstate="hqprint">
            <a:extLst>
              <a:ext uri="{28A0092B-C50C-407E-A947-70E740481C1C}">
                <a14:useLocalDpi xmlns:a14="http://schemas.microsoft.com/office/drawing/2010/main"/>
              </a:ext>
            </a:extLst>
          </a:blip>
          <a:srcRect/>
          <a:stretch>
            <a:fillRect/>
          </a:stretch>
        </p:blipFill>
        <p:spPr>
          <a:xfrm>
            <a:off x="6411392" y="3935353"/>
            <a:ext cx="1534452" cy="1807171"/>
          </a:xfrm>
          <a:prstGeom prst="rect">
            <a:avLst/>
          </a:prstGeom>
          <a:ln w="12700" cap="flat">
            <a:noFill/>
            <a:miter lim="400000"/>
          </a:ln>
          <a:effectLst/>
        </p:spPr>
      </p:pic>
      <p:pic>
        <p:nvPicPr>
          <p:cNvPr id="20" name="KutzMarshmallow_2.jpg" descr="KutzMarshmallow_2.jpg">
            <a:extLst>
              <a:ext uri="{FF2B5EF4-FFF2-40B4-BE49-F238E27FC236}">
                <a16:creationId xmlns:a16="http://schemas.microsoft.com/office/drawing/2014/main" id="{DDA9EEB0-B137-F971-6E47-7436A237E61F}"/>
              </a:ext>
            </a:extLst>
          </p:cNvPr>
          <p:cNvPicPr>
            <a:picLocks noChangeAspect="1"/>
          </p:cNvPicPr>
          <p:nvPr/>
        </p:nvPicPr>
        <p:blipFill>
          <a:blip r:embed="rId13" cstate="hqprint">
            <a:extLst>
              <a:ext uri="{28A0092B-C50C-407E-A947-70E740481C1C}">
                <a14:useLocalDpi xmlns:a14="http://schemas.microsoft.com/office/drawing/2010/main"/>
              </a:ext>
            </a:extLst>
          </a:blip>
          <a:srcRect/>
          <a:stretch>
            <a:fillRect/>
          </a:stretch>
        </p:blipFill>
        <p:spPr>
          <a:xfrm>
            <a:off x="10374701" y="1141768"/>
            <a:ext cx="1636204" cy="1423671"/>
          </a:xfrm>
          <a:prstGeom prst="rect">
            <a:avLst/>
          </a:prstGeom>
          <a:ln w="12700" cap="flat">
            <a:noFill/>
            <a:miter lim="400000"/>
          </a:ln>
          <a:effectLst/>
        </p:spPr>
      </p:pic>
    </p:spTree>
    <p:extLst>
      <p:ext uri="{BB962C8B-B14F-4D97-AF65-F5344CB8AC3E}">
        <p14:creationId xmlns:p14="http://schemas.microsoft.com/office/powerpoint/2010/main" val="1365348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BS_map.pdf" descr="GBS_map.pdf">
            <a:extLst>
              <a:ext uri="{FF2B5EF4-FFF2-40B4-BE49-F238E27FC236}">
                <a16:creationId xmlns:a16="http://schemas.microsoft.com/office/drawing/2014/main" id="{7518AC04-5D0E-B331-DD65-3AEA8715F82C}"/>
              </a:ext>
            </a:extLst>
          </p:cNvPr>
          <p:cNvPicPr>
            <a:picLocks noChangeAspect="1"/>
          </p:cNvPicPr>
          <p:nvPr/>
        </p:nvPicPr>
        <p:blipFill>
          <a:blip r:embed="rId2"/>
          <a:stretch>
            <a:fillRect/>
          </a:stretch>
        </p:blipFill>
        <p:spPr>
          <a:xfrm>
            <a:off x="4942752" y="-167405"/>
            <a:ext cx="5608044" cy="7192810"/>
          </a:xfrm>
          <a:prstGeom prst="rect">
            <a:avLst/>
          </a:prstGeom>
          <a:ln w="12700">
            <a:miter lim="400000"/>
          </a:ln>
        </p:spPr>
      </p:pic>
      <p:sp>
        <p:nvSpPr>
          <p:cNvPr id="2" name="TextBox 1">
            <a:extLst>
              <a:ext uri="{FF2B5EF4-FFF2-40B4-BE49-F238E27FC236}">
                <a16:creationId xmlns:a16="http://schemas.microsoft.com/office/drawing/2014/main" id="{721FEB6B-799F-CEEB-3F90-1E37DA4121F5}"/>
              </a:ext>
            </a:extLst>
          </p:cNvPr>
          <p:cNvSpPr txBox="1"/>
          <p:nvPr/>
        </p:nvSpPr>
        <p:spPr>
          <a:xfrm>
            <a:off x="355914" y="324753"/>
            <a:ext cx="2537105" cy="646331"/>
          </a:xfrm>
          <a:prstGeom prst="rect">
            <a:avLst/>
          </a:prstGeom>
          <a:noFill/>
        </p:spPr>
        <p:txBody>
          <a:bodyPr wrap="none" rtlCol="0">
            <a:spAutoFit/>
          </a:bodyPr>
          <a:lstStyle/>
          <a:p>
            <a:r>
              <a:rPr lang="en-US" sz="3600" dirty="0"/>
              <a:t>Co-evolution</a:t>
            </a:r>
          </a:p>
        </p:txBody>
      </p:sp>
      <p:sp>
        <p:nvSpPr>
          <p:cNvPr id="16" name="TextBox 15">
            <a:extLst>
              <a:ext uri="{FF2B5EF4-FFF2-40B4-BE49-F238E27FC236}">
                <a16:creationId xmlns:a16="http://schemas.microsoft.com/office/drawing/2014/main" id="{528659DA-DCE9-AF5F-1375-9E35D621236D}"/>
              </a:ext>
            </a:extLst>
          </p:cNvPr>
          <p:cNvSpPr txBox="1"/>
          <p:nvPr/>
        </p:nvSpPr>
        <p:spPr>
          <a:xfrm>
            <a:off x="198439" y="1074409"/>
            <a:ext cx="6405562" cy="3970318"/>
          </a:xfrm>
          <a:prstGeom prst="rect">
            <a:avLst/>
          </a:prstGeom>
          <a:noFill/>
        </p:spPr>
        <p:txBody>
          <a:bodyPr wrap="square" rtlCol="0">
            <a:spAutoFit/>
          </a:bodyPr>
          <a:lstStyle/>
          <a:p>
            <a:r>
              <a:rPr lang="en-US" sz="2800" dirty="0"/>
              <a:t>3 reps per fly </a:t>
            </a:r>
            <a:r>
              <a:rPr lang="en-US" sz="2800" dirty="0" err="1"/>
              <a:t>indiv</a:t>
            </a:r>
            <a:endParaRPr lang="en-US" sz="2800" dirty="0"/>
          </a:p>
          <a:p>
            <a:r>
              <a:rPr lang="en-US" sz="2800" dirty="0"/>
              <a:t>3 reps per wasp </a:t>
            </a:r>
            <a:r>
              <a:rPr lang="en-US" sz="2800" dirty="0" err="1"/>
              <a:t>indiv</a:t>
            </a:r>
            <a:endParaRPr lang="en-US" sz="2800" dirty="0"/>
          </a:p>
          <a:p>
            <a:r>
              <a:rPr lang="en-US" sz="2800" dirty="0"/>
              <a:t>7 reps per plant </a:t>
            </a:r>
            <a:r>
              <a:rPr lang="en-US" sz="2800" dirty="0" err="1"/>
              <a:t>indiv</a:t>
            </a:r>
            <a:endParaRPr lang="en-US" sz="2800" dirty="0"/>
          </a:p>
          <a:p>
            <a:r>
              <a:rPr lang="en-US" sz="2800" dirty="0"/>
              <a:t>= 315 DNA samples</a:t>
            </a:r>
          </a:p>
          <a:p>
            <a:endParaRPr lang="en-US" sz="2800" dirty="0"/>
          </a:p>
          <a:p>
            <a:r>
              <a:rPr lang="en-US" sz="2800" dirty="0"/>
              <a:t>Genotype-by-sequencing:</a:t>
            </a:r>
          </a:p>
          <a:p>
            <a:r>
              <a:rPr lang="en-US" sz="2800" dirty="0"/>
              <a:t>Illumina </a:t>
            </a:r>
            <a:r>
              <a:rPr lang="en-US" sz="2800" dirty="0" err="1"/>
              <a:t>ddRAD</a:t>
            </a:r>
            <a:r>
              <a:rPr lang="en-US" sz="2800" dirty="0"/>
              <a:t> sequencing</a:t>
            </a:r>
          </a:p>
          <a:p>
            <a:endParaRPr lang="en-US" sz="2800" dirty="0"/>
          </a:p>
          <a:p>
            <a:endParaRPr lang="en-US" sz="2800" dirty="0"/>
          </a:p>
        </p:txBody>
      </p:sp>
    </p:spTree>
    <p:extLst>
      <p:ext uri="{BB962C8B-B14F-4D97-AF65-F5344CB8AC3E}">
        <p14:creationId xmlns:p14="http://schemas.microsoft.com/office/powerpoint/2010/main" val="1589267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2F85DA-7FA5-CB04-12F4-21CE33332420}"/>
              </a:ext>
            </a:extLst>
          </p:cNvPr>
          <p:cNvSpPr>
            <a:spLocks noGrp="1"/>
          </p:cNvSpPr>
          <p:nvPr>
            <p:ph type="ctrTitle"/>
          </p:nvPr>
        </p:nvSpPr>
        <p:spPr/>
        <p:txBody>
          <a:bodyPr/>
          <a:lstStyle/>
          <a:p>
            <a:r>
              <a:rPr lang="en-US" dirty="0" err="1"/>
              <a:t>Aciurina</a:t>
            </a:r>
            <a:endParaRPr lang="en-US" dirty="0"/>
          </a:p>
        </p:txBody>
      </p:sp>
      <p:sp>
        <p:nvSpPr>
          <p:cNvPr id="3" name="Subtitle 2">
            <a:extLst>
              <a:ext uri="{FF2B5EF4-FFF2-40B4-BE49-F238E27FC236}">
                <a16:creationId xmlns:a16="http://schemas.microsoft.com/office/drawing/2014/main" id="{B91AC96E-8E56-55AF-1458-F3A93309F82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60315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TotalTime>
  <Words>1073</Words>
  <Application>Microsoft Macintosh PowerPoint</Application>
  <PresentationFormat>Widescreen</PresentationFormat>
  <Paragraphs>203</Paragraphs>
  <Slides>51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Calibri Light</vt:lpstr>
      <vt:lpstr>Lucida Grande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Aciurina</vt:lpstr>
      <vt:lpstr>PowerPoint Presentation</vt:lpstr>
      <vt:lpstr>all</vt:lpstr>
      <vt:lpstr>DAPC</vt:lpstr>
      <vt:lpstr>PowerPoint Presentation</vt:lpstr>
      <vt:lpstr>PowerPoint Presentation</vt:lpstr>
      <vt:lpstr>PowerPoint Presentation</vt:lpstr>
      <vt:lpstr>smooth</vt:lpstr>
      <vt:lpstr>mfc</vt:lpstr>
      <vt:lpstr>In progress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Quinlyn Baine</dc:creator>
  <cp:lastModifiedBy>Quinlyn Baine</cp:lastModifiedBy>
  <cp:revision>7</cp:revision>
  <dcterms:created xsi:type="dcterms:W3CDTF">2023-05-02T16:35:58Z</dcterms:created>
  <dcterms:modified xsi:type="dcterms:W3CDTF">2023-05-03T21:23:08Z</dcterms:modified>
</cp:coreProperties>
</file>